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257" r:id="rId7"/>
    <p:sldId id="258" r:id="rId8"/>
    <p:sldId id="259" r:id="rId9"/>
    <p:sldId id="265" r:id="rId10"/>
    <p:sldId id="260" r:id="rId11"/>
    <p:sldId id="264" r:id="rId12"/>
    <p:sldId id="268" r:id="rId13"/>
    <p:sldId id="262" r:id="rId14"/>
  </p:sldIdLst>
  <p:sldSz cx="9144000" cy="6858000" type="screen4x3"/>
  <p:notesSz cx="6669088" cy="98726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FF1CE-3F0D-EAF3-5ED4-924E2B5A1217}" v="968" dt="2025-02-04T15:19:11.671"/>
    <p1510:client id="{979D5CB1-6C75-EB6C-50B1-E0EE3BE30E66}" v="286" dt="2025-02-04T17:46:25.928"/>
    <p1510:client id="{ABFBFEC1-3961-8F7A-C507-3A46A0982B48}" v="3" dt="2025-02-04T14:00:27.336"/>
    <p1510:client id="{DAA08210-787A-44E6-85FF-434B97777C96}" v="21" dt="2025-02-04T09:51:52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3597385-B351-9066-C1F7-BC40AB528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852A34-8CAC-CEA7-3AA1-13B9AB9E00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CD2E70-73DD-4A4D-B09F-6E284794A01E}" type="datetimeFigureOut">
              <a:rPr lang="nl-NL"/>
              <a:pPr>
                <a:defRPr/>
              </a:pPr>
              <a:t>5-2-2025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7A67BB14-E5D6-6408-2207-4BE596C65D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376CEB12-CB29-7098-60BD-BD4942890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448B20-D18A-F4CA-3530-2C5DB625B2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A0D29B-1BE7-9A78-2109-B7CF8B3AE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847AD5-81C3-F647-AF12-CC9CF9E86E5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700011"/>
            <a:ext cx="6858000" cy="2086378"/>
          </a:xfrm>
        </p:spPr>
        <p:txBody>
          <a:bodyPr anchor="b"/>
          <a:lstStyle>
            <a:lvl1pPr algn="ctr">
              <a:defRPr sz="6000">
                <a:latin typeface="MaxPro-Light" panose="02000503040000020003" pitchFamily="50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4185634"/>
            <a:ext cx="6858000" cy="1072166"/>
          </a:xfrm>
        </p:spPr>
        <p:txBody>
          <a:bodyPr/>
          <a:lstStyle>
            <a:lvl1pPr marL="0" indent="0" algn="ctr">
              <a:buNone/>
              <a:defRPr sz="2400">
                <a:latin typeface="MaxPro-Light" panose="0200050304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06A5F-C3E3-7025-39A0-21A8B13DD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14425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7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6196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212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339403"/>
            <a:ext cx="2057400" cy="478676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339403"/>
            <a:ext cx="6019800" cy="478676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620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  <a:lvl2pPr>
              <a:defRPr>
                <a:latin typeface="MaxPro-Light" panose="02000503040000020003" pitchFamily="50" charset="0"/>
              </a:defRPr>
            </a:lvl2pPr>
            <a:lvl3pPr>
              <a:defRPr>
                <a:latin typeface="MaxPro-Light" panose="02000503040000020003" pitchFamily="50" charset="0"/>
              </a:defRPr>
            </a:lvl3pPr>
            <a:lvl4pPr>
              <a:defRPr>
                <a:latin typeface="MaxPro-Light" panose="02000503040000020003" pitchFamily="50" charset="0"/>
              </a:defRPr>
            </a:lvl4pPr>
            <a:lvl5pPr>
              <a:defRPr>
                <a:latin typeface="MaxPro-Light" panose="02000503040000020003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7016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5000">
                <a:latin typeface="MaxPro-Light" panose="02000503040000020003" pitchFamily="50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708306"/>
          </a:xfrm>
        </p:spPr>
        <p:txBody>
          <a:bodyPr/>
          <a:lstStyle>
            <a:lvl1pPr marL="0" indent="0">
              <a:buNone/>
              <a:defRPr sz="2400">
                <a:latin typeface="MaxPro-Light" panose="02000503040000020003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2075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064765"/>
          </a:xfrm>
        </p:spPr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  <a:lvl2pPr>
              <a:defRPr>
                <a:latin typeface="MaxPro-Light" panose="02000503040000020003" pitchFamily="50" charset="0"/>
              </a:defRPr>
            </a:lvl2pPr>
            <a:lvl3pPr>
              <a:defRPr>
                <a:latin typeface="MaxPro-Light" panose="02000503040000020003" pitchFamily="50" charset="0"/>
              </a:defRPr>
            </a:lvl3pPr>
            <a:lvl4pPr>
              <a:defRPr>
                <a:latin typeface="MaxPro-Light" panose="02000503040000020003" pitchFamily="50" charset="0"/>
              </a:defRPr>
            </a:lvl4pPr>
            <a:lvl5pPr>
              <a:defRPr>
                <a:latin typeface="MaxPro-Light" panose="02000503040000020003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  <a:lvl2pPr>
              <a:defRPr>
                <a:latin typeface="MaxPro-Light" panose="02000503040000020003" pitchFamily="50" charset="0"/>
              </a:defRPr>
            </a:lvl2pPr>
            <a:lvl3pPr>
              <a:defRPr>
                <a:latin typeface="MaxPro-Light" panose="02000503040000020003" pitchFamily="50" charset="0"/>
              </a:defRPr>
            </a:lvl3pPr>
            <a:lvl4pPr>
              <a:defRPr>
                <a:latin typeface="MaxPro-Light" panose="02000503040000020003" pitchFamily="50" charset="0"/>
              </a:defRPr>
            </a:lvl4pPr>
            <a:lvl5pPr>
              <a:defRPr>
                <a:latin typeface="MaxPro-Light" panose="02000503040000020003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445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8203" y="274973"/>
            <a:ext cx="5387372" cy="935642"/>
          </a:xfrm>
        </p:spPr>
        <p:txBody>
          <a:bodyPr/>
          <a:lstStyle>
            <a:lvl1pPr>
              <a:defRPr sz="3000" b="1">
                <a:latin typeface="MaxPro-Light" panose="02000503040000020003" pitchFamily="50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MaxPro-Light" panose="02000503040000020003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  <a:lvl2pPr>
              <a:defRPr>
                <a:latin typeface="MaxPro-Light" panose="02000503040000020003" pitchFamily="50" charset="0"/>
              </a:defRPr>
            </a:lvl2pPr>
            <a:lvl3pPr>
              <a:defRPr>
                <a:latin typeface="MaxPro-Light" panose="02000503040000020003" pitchFamily="50" charset="0"/>
              </a:defRPr>
            </a:lvl3pPr>
            <a:lvl4pPr>
              <a:defRPr>
                <a:latin typeface="MaxPro-Light" panose="02000503040000020003" pitchFamily="50" charset="0"/>
              </a:defRPr>
            </a:lvl4pPr>
            <a:lvl5pPr>
              <a:defRPr>
                <a:latin typeface="MaxPro-Light" panose="02000503040000020003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  <a:lvl2pPr>
              <a:defRPr>
                <a:latin typeface="MaxPro-Light" panose="02000503040000020003" pitchFamily="50" charset="0"/>
              </a:defRPr>
            </a:lvl2pPr>
            <a:lvl3pPr>
              <a:defRPr>
                <a:latin typeface="MaxPro-Light" panose="02000503040000020003" pitchFamily="50" charset="0"/>
              </a:defRPr>
            </a:lvl3pPr>
            <a:lvl4pPr>
              <a:defRPr>
                <a:latin typeface="MaxPro-Light" panose="02000503040000020003" pitchFamily="50" charset="0"/>
              </a:defRPr>
            </a:lvl4pPr>
            <a:lvl5pPr>
              <a:defRPr>
                <a:latin typeface="MaxPro-Light" panose="02000503040000020003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646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xPro-Light" panose="02000503040000020003" pitchFamily="50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15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5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1352282"/>
            <a:ext cx="2949575" cy="70511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1352282"/>
            <a:ext cx="4629150" cy="4508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48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1326524"/>
            <a:ext cx="2949575" cy="730876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1326524"/>
            <a:ext cx="4629150" cy="45345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14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034F23-D0C5-CAB0-7520-F6A9E552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7238" y="274638"/>
            <a:ext cx="5389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94CED7-E51C-AD95-EA85-1D0797788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</a:t>
            </a:r>
            <a:r>
              <a:rPr lang="nl-NL" altLang="nl-NL" err="1"/>
              <a:t>modeltekst</a:t>
            </a:r>
            <a:r>
              <a:rPr lang="nl-NL" altLang="nl-NL"/>
              <a:t>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MaxPro-Light" panose="02000503040000020003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axPro-Light" panose="02000505050000020003" pitchFamily="2" charset="77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axPro-Light" panose="02000505050000020003" pitchFamily="2" charset="77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axPro-Light" panose="02000505050000020003" pitchFamily="2" charset="77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axPro-Light" panose="02000505050000020003" pitchFamily="2" charset="77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MaxPro-Light" panose="02000503040000020003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MaxPro-Light" panose="02000503040000020003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MaxPro-Light" panose="02000503040000020003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MaxPro-Light" panose="02000503040000020003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MaxPro-Light" panose="02000503040000020003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.bosch@marianum.nl" TargetMode="External"/><Relationship Id="rId3" Type="http://schemas.openxmlformats.org/officeDocument/2006/relationships/hyperlink" Target="mailto:t.gronewold@marianum.nl" TargetMode="External"/><Relationship Id="rId7" Type="http://schemas.openxmlformats.org/officeDocument/2006/relationships/hyperlink" Target="mailto:s.baten@marianum.nl" TargetMode="External"/><Relationship Id="rId2" Type="http://schemas.openxmlformats.org/officeDocument/2006/relationships/hyperlink" Target="mailto:m.kamphuis@marianum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stokkers@marianum.nl" TargetMode="External"/><Relationship Id="rId5" Type="http://schemas.openxmlformats.org/officeDocument/2006/relationships/hyperlink" Target="mailto:f.brummelhuis@marianum.nl" TargetMode="External"/><Relationship Id="rId4" Type="http://schemas.openxmlformats.org/officeDocument/2006/relationships/hyperlink" Target="mailto:s.wieggers@marianum.n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el 1">
            <a:extLst>
              <a:ext uri="{FF2B5EF4-FFF2-40B4-BE49-F238E27FC236}">
                <a16:creationId xmlns:a16="http://schemas.microsoft.com/office/drawing/2014/main" id="{82E525B0-707F-9ED6-624D-C5359C4FDE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1490" y="1589679"/>
            <a:ext cx="8149590" cy="2074545"/>
          </a:xfrm>
        </p:spPr>
        <p:txBody>
          <a:bodyPr/>
          <a:lstStyle/>
          <a:p>
            <a:r>
              <a:rPr lang="nl-NL" altLang="nl-NL">
                <a:latin typeface="MaxPro-Light"/>
              </a:rPr>
              <a:t>Schoolreis leerjaar 3</a:t>
            </a:r>
          </a:p>
        </p:txBody>
      </p:sp>
      <p:sp>
        <p:nvSpPr>
          <p:cNvPr id="4098" name="Ondertitel 2">
            <a:extLst>
              <a:ext uri="{FF2B5EF4-FFF2-40B4-BE49-F238E27FC236}">
                <a16:creationId xmlns:a16="http://schemas.microsoft.com/office/drawing/2014/main" id="{A2D3C9AC-9AAD-AE6B-DE0C-F61574198D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39291" y="4292132"/>
            <a:ext cx="6858000" cy="1071562"/>
          </a:xfrm>
        </p:spPr>
        <p:txBody>
          <a:bodyPr/>
          <a:lstStyle/>
          <a:p>
            <a:r>
              <a:rPr lang="nl-NL" altLang="nl-NL">
                <a:latin typeface="MaxPro-Light"/>
              </a:rPr>
              <a:t>Internationalisering: </a:t>
            </a:r>
            <a:r>
              <a:rPr lang="nl-NL" altLang="nl-NL" err="1">
                <a:latin typeface="MaxPro-Light"/>
              </a:rPr>
              <a:t>Marianum</a:t>
            </a:r>
            <a:r>
              <a:rPr lang="nl-NL" altLang="nl-NL">
                <a:latin typeface="MaxPro-Light"/>
              </a:rPr>
              <a:t> over de Grens</a:t>
            </a:r>
            <a:br>
              <a:rPr lang="nl-NL" altLang="nl-NL">
                <a:latin typeface="MaxPro-Light"/>
              </a:rPr>
            </a:br>
            <a:endParaRPr lang="nl-NL" altLang="nl-NL">
              <a:latin typeface="MaxPro-Light"/>
            </a:endParaRPr>
          </a:p>
          <a:p>
            <a:r>
              <a:rPr lang="nl-NL" altLang="nl-NL">
                <a:latin typeface="MaxPro-Light"/>
              </a:rPr>
              <a:t>04-02-2025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C196B-D128-8844-73E7-89450E24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6" y="323180"/>
            <a:ext cx="7587404" cy="1143000"/>
          </a:xfrm>
        </p:spPr>
        <p:txBody>
          <a:bodyPr/>
          <a:lstStyle/>
          <a:p>
            <a:pPr algn="ctr"/>
            <a:r>
              <a:rPr lang="nl-NL">
                <a:solidFill>
                  <a:schemeClr val="tx1"/>
                </a:solidFill>
                <a:latin typeface="MaxPro-Light"/>
              </a:rPr>
              <a:t>Inventarisatie betalingsbereidheid</a:t>
            </a:r>
            <a:br>
              <a:rPr lang="nl-NL">
                <a:solidFill>
                  <a:schemeClr val="tx1"/>
                </a:solidFill>
                <a:latin typeface="MaxPro-Light"/>
              </a:rPr>
            </a:br>
            <a:br>
              <a:rPr lang="nl-NL">
                <a:latin typeface="MaxPro-Light"/>
              </a:rPr>
            </a:br>
            <a:r>
              <a:rPr lang="nl-NL" sz="2800" u="sng">
                <a:solidFill>
                  <a:schemeClr val="tx1"/>
                </a:solidFill>
                <a:latin typeface="MaxPro-Light"/>
              </a:rPr>
              <a:t>Anoniem</a:t>
            </a:r>
            <a:endParaRPr lang="nl-NL" sz="2800" u="sng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C613EE-4990-17EA-9758-63B79505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82" y="2017627"/>
            <a:ext cx="4682424" cy="47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8150-3D17-3860-B6BE-26644781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98" y="274638"/>
            <a:ext cx="8224202" cy="1143000"/>
          </a:xfrm>
        </p:spPr>
        <p:txBody>
          <a:bodyPr/>
          <a:lstStyle/>
          <a:p>
            <a:r>
              <a:rPr lang="en-US">
                <a:latin typeface="MaxPro-Light"/>
              </a:rPr>
              <a:t>Programma </a:t>
            </a:r>
            <a:r>
              <a:rPr lang="en-US" err="1">
                <a:latin typeface="MaxPro-Light"/>
              </a:rPr>
              <a:t>informatiebijeenkomst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0162-DF2A-D55A-E1BF-AEDA4A19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latin typeface="MaxPro-Light"/>
              </a:rPr>
              <a:t>Waarom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gaan</a:t>
            </a:r>
            <a:r>
              <a:rPr lang="en-US">
                <a:latin typeface="MaxPro-Light"/>
              </a:rPr>
              <a:t> we op reis?</a:t>
            </a:r>
            <a:endParaRPr lang="en-US"/>
          </a:p>
          <a:p>
            <a:r>
              <a:rPr lang="en-US" err="1">
                <a:latin typeface="MaxPro-Light"/>
              </a:rPr>
              <a:t>Informatie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schoolreis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leerjaar</a:t>
            </a:r>
            <a:r>
              <a:rPr lang="en-US">
                <a:latin typeface="MaxPro-Light"/>
              </a:rPr>
              <a:t> 3</a:t>
            </a:r>
          </a:p>
          <a:p>
            <a:r>
              <a:rPr lang="en-US" err="1">
                <a:latin typeface="MaxPro-Light"/>
              </a:rPr>
              <a:t>Bestemmingen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en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reisorganisatie</a:t>
            </a:r>
            <a:endParaRPr lang="en-US">
              <a:latin typeface="MaxPro-Light"/>
            </a:endParaRPr>
          </a:p>
          <a:p>
            <a:r>
              <a:rPr lang="en-US" err="1">
                <a:latin typeface="MaxPro-Light"/>
              </a:rPr>
              <a:t>Organisatoren</a:t>
            </a:r>
            <a:r>
              <a:rPr lang="en-US">
                <a:latin typeface="MaxPro-Light"/>
              </a:rPr>
              <a:t> per </a:t>
            </a:r>
            <a:r>
              <a:rPr lang="en-US" err="1">
                <a:latin typeface="MaxPro-Light"/>
              </a:rPr>
              <a:t>bestemming</a:t>
            </a:r>
            <a:endParaRPr lang="en-US">
              <a:latin typeface="MaxPro-Light"/>
            </a:endParaRPr>
          </a:p>
          <a:p>
            <a:r>
              <a:rPr lang="en-US" err="1">
                <a:latin typeface="MaxPro-Light"/>
              </a:rPr>
              <a:t>Bijdrage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ouders</a:t>
            </a:r>
            <a:r>
              <a:rPr lang="en-US">
                <a:latin typeface="MaxPro-Light"/>
              </a:rPr>
              <a:t> / </a:t>
            </a:r>
            <a:r>
              <a:rPr lang="en-US" err="1">
                <a:latin typeface="MaxPro-Light"/>
              </a:rPr>
              <a:t>verzorgers</a:t>
            </a:r>
          </a:p>
          <a:p>
            <a:r>
              <a:rPr lang="en-US">
                <a:latin typeface="MaxPro-Light"/>
              </a:rPr>
              <a:t>Contact</a:t>
            </a:r>
          </a:p>
          <a:p>
            <a:r>
              <a:rPr lang="en-US" err="1">
                <a:latin typeface="MaxPro-Light"/>
              </a:rPr>
              <a:t>Informatie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komende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weken</a:t>
            </a:r>
          </a:p>
          <a:p>
            <a:r>
              <a:rPr lang="en-US" err="1">
                <a:latin typeface="MaxPro-Light"/>
              </a:rPr>
              <a:t>Inventarisatie</a:t>
            </a:r>
            <a:r>
              <a:rPr lang="en-US">
                <a:latin typeface="MaxPro-Light"/>
              </a:rPr>
              <a:t> </a:t>
            </a:r>
            <a:r>
              <a:rPr lang="en-US" err="1">
                <a:latin typeface="MaxPro-Light"/>
              </a:rPr>
              <a:t>bijdrage</a:t>
            </a:r>
            <a:endParaRPr lang="en-US">
              <a:latin typeface="MaxPro-Light"/>
            </a:endParaRPr>
          </a:p>
          <a:p>
            <a:endParaRPr lang="en-US">
              <a:latin typeface="MaxPro-Light"/>
            </a:endParaRPr>
          </a:p>
          <a:p>
            <a:endParaRPr lang="en-US">
              <a:latin typeface="MaxPro-Light"/>
            </a:endParaRPr>
          </a:p>
          <a:p>
            <a:endParaRPr lang="en-US">
              <a:latin typeface="Max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56243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F15C5-F3E7-B6FD-D90A-FFA95B5B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1" y="502952"/>
            <a:ext cx="5884669" cy="705118"/>
          </a:xfrm>
        </p:spPr>
        <p:txBody>
          <a:bodyPr wrap="square" anchor="b">
            <a:normAutofit/>
          </a:bodyPr>
          <a:lstStyle/>
          <a:p>
            <a:r>
              <a:rPr lang="nl-NL" sz="3200">
                <a:latin typeface="MaxPro-Light"/>
              </a:rPr>
              <a:t>Waarom </a:t>
            </a:r>
            <a:r>
              <a:rPr lang="nl-NL" sz="3000">
                <a:latin typeface="MaxPro-Light"/>
              </a:rPr>
              <a:t>gaan</a:t>
            </a:r>
            <a:r>
              <a:rPr lang="nl-NL" sz="3200">
                <a:latin typeface="MaxPro-Light"/>
              </a:rPr>
              <a:t> we op reis?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6BD3F-6F0D-0B20-F232-65553425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" y="1427922"/>
            <a:ext cx="9151793" cy="5315535"/>
          </a:xfrm>
        </p:spPr>
        <p:txBody>
          <a:bodyPr wrap="square" anchor="t">
            <a:normAutofit/>
          </a:bodyPr>
          <a:lstStyle/>
          <a:p>
            <a:pPr marL="457200" indent="-457200">
              <a:buFont typeface="Calibri"/>
              <a:buChar char="-"/>
            </a:pPr>
            <a:r>
              <a:rPr lang="nl-NL" sz="2800">
                <a:latin typeface="MaxPro-Light"/>
              </a:rPr>
              <a:t>Internationale ervaring</a:t>
            </a:r>
            <a:endParaRPr lang="en-US"/>
          </a:p>
          <a:p>
            <a:pPr marL="457200" indent="-457200">
              <a:buFont typeface="Calibri"/>
              <a:buChar char="-"/>
            </a:pPr>
            <a:r>
              <a:rPr lang="nl-NL" sz="2800" err="1">
                <a:latin typeface="MaxPro-Light"/>
              </a:rPr>
              <a:t>Schoolbreed</a:t>
            </a:r>
            <a:r>
              <a:rPr lang="nl-NL" sz="2800">
                <a:latin typeface="MaxPro-Light"/>
              </a:rPr>
              <a:t> leerjaar 3</a:t>
            </a:r>
          </a:p>
          <a:p>
            <a:pPr marL="457200" indent="-457200">
              <a:buFont typeface="Calibri"/>
              <a:buChar char="-"/>
            </a:pPr>
            <a:r>
              <a:rPr lang="nl-NL" sz="2800">
                <a:latin typeface="MaxPro-Light"/>
              </a:rPr>
              <a:t>Educatieve, culturele en sportieve elementen</a:t>
            </a:r>
          </a:p>
          <a:p>
            <a:pPr marL="457200" indent="-457200">
              <a:buFont typeface="Calibri"/>
              <a:buChar char="-"/>
            </a:pPr>
            <a:r>
              <a:rPr lang="nl-NL" sz="2800">
                <a:solidFill>
                  <a:srgbClr val="000000"/>
                </a:solidFill>
                <a:latin typeface="MaxPro-Light"/>
              </a:rPr>
              <a:t>Sociale ontwikkeling en verbondenheid versterken door gezamenlijke schoolreis</a:t>
            </a:r>
            <a:endParaRPr lang="nl-NL" sz="2800">
              <a:solidFill>
                <a:srgbClr val="000000"/>
              </a:solidFill>
            </a:endParaRPr>
          </a:p>
          <a:p>
            <a:pPr marL="457200" indent="-457200">
              <a:buFont typeface="Calibri"/>
              <a:buChar char="-"/>
            </a:pPr>
            <a:endParaRPr lang="nl-NL" sz="2800">
              <a:solidFill>
                <a:srgbClr val="000000"/>
              </a:solidFill>
            </a:endParaRPr>
          </a:p>
          <a:p>
            <a:endParaRPr lang="nl-NL" sz="2800">
              <a:solidFill>
                <a:srgbClr val="000000"/>
              </a:solidFill>
            </a:endParaRPr>
          </a:p>
          <a:p>
            <a:pPr marL="457200" indent="-457200">
              <a:buFont typeface="Calibri"/>
              <a:buChar char="-"/>
            </a:pPr>
            <a:endParaRPr lang="nl-NL" sz="2800">
              <a:solidFill>
                <a:srgbClr val="000000"/>
              </a:solidFill>
            </a:endParaRPr>
          </a:p>
          <a:p>
            <a:pPr marL="457200" indent="-457200">
              <a:buFont typeface="Calibri"/>
              <a:buChar char="-"/>
            </a:pPr>
            <a:endParaRPr lang="nl-NL" sz="2800">
              <a:solidFill>
                <a:srgbClr val="000000"/>
              </a:solidFill>
            </a:endParaRPr>
          </a:p>
          <a:p>
            <a:endParaRPr lang="nl-NL" sz="2800">
              <a:solidFill>
                <a:srgbClr val="FF0000"/>
              </a:solidFill>
            </a:endParaRPr>
          </a:p>
          <a:p>
            <a:endParaRPr lang="nl-NL"/>
          </a:p>
        </p:txBody>
      </p:sp>
      <p:pic>
        <p:nvPicPr>
          <p:cNvPr id="4" name="Picture 3" descr="Internationalisering: cijfers, voors en tegens - Punt.">
            <a:extLst>
              <a:ext uri="{FF2B5EF4-FFF2-40B4-BE49-F238E27FC236}">
                <a16:creationId xmlns:a16="http://schemas.microsoft.com/office/drawing/2014/main" id="{DF6D7F74-0130-FEEC-9E1D-F10BD567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523" y="4080521"/>
            <a:ext cx="4768241" cy="26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E2F24-9C0A-2119-0351-3F428684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86" y="424630"/>
            <a:ext cx="7220785" cy="705118"/>
          </a:xfrm>
        </p:spPr>
        <p:txBody>
          <a:bodyPr wrap="square" anchor="b">
            <a:normAutofit/>
          </a:bodyPr>
          <a:lstStyle/>
          <a:p>
            <a:r>
              <a:rPr lang="nl-NL" sz="3200">
                <a:latin typeface="MaxPro-Light"/>
              </a:rPr>
              <a:t>Informatie schoolreis leerjaar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A48D29-9D33-FAD5-1AE5-CFF58B3E8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98" y="1131928"/>
            <a:ext cx="8602525" cy="5335588"/>
          </a:xfrm>
        </p:spPr>
        <p:txBody>
          <a:bodyPr wrap="square" anchor="t">
            <a:normAutofit/>
          </a:bodyPr>
          <a:lstStyle/>
          <a:p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Week 27 </a:t>
            </a:r>
            <a:r>
              <a:rPr lang="nl-NL" sz="2400">
                <a:latin typeface="MaxPro-Light"/>
              </a:rPr>
              <a:t>(vertrek maandag 30 juni t/m 3 of 4 juli)</a:t>
            </a:r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Bestemmingen </a:t>
            </a:r>
            <a:endParaRPr lang="en-US" sz="2800"/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Organisatiemogelijkheid</a:t>
            </a:r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Groepsgrootte</a:t>
            </a:r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Begeleiders </a:t>
            </a:r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Aanspreekpunten</a:t>
            </a:r>
          </a:p>
          <a:p>
            <a:pPr marL="457200" indent="-457200">
              <a:buFont typeface="Arial"/>
              <a:buChar char="•"/>
            </a:pPr>
            <a:r>
              <a:rPr lang="nl-NL" sz="2800">
                <a:latin typeface="MaxPro-Light"/>
              </a:rPr>
              <a:t>Risico voor of </a:t>
            </a:r>
            <a:br>
              <a:rPr lang="nl-NL" sz="2800">
                <a:latin typeface="MaxPro-Light"/>
              </a:rPr>
            </a:br>
            <a:r>
              <a:rPr lang="nl-NL" sz="2800">
                <a:latin typeface="MaxPro-Light"/>
              </a:rPr>
              <a:t>tijdens reis</a:t>
            </a:r>
          </a:p>
        </p:txBody>
      </p:sp>
      <p:pic>
        <p:nvPicPr>
          <p:cNvPr id="5" name="Picture 4" descr="Schoolreis naar Berlijn? - Georganiseerde schoolreizen - Duke Travel">
            <a:extLst>
              <a:ext uri="{FF2B5EF4-FFF2-40B4-BE49-F238E27FC236}">
                <a16:creationId xmlns:a16="http://schemas.microsoft.com/office/drawing/2014/main" id="{3899569D-C7A3-8936-FF68-9ACBF3BCE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97" y="3797886"/>
            <a:ext cx="4319391" cy="28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5D1F7-A385-F789-08A0-A6FA311C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60" y="391499"/>
            <a:ext cx="7256531" cy="705118"/>
          </a:xfrm>
        </p:spPr>
        <p:txBody>
          <a:bodyPr wrap="square" anchor="b">
            <a:noAutofit/>
          </a:bodyPr>
          <a:lstStyle/>
          <a:p>
            <a:r>
              <a:rPr lang="nl-NL" sz="3200">
                <a:latin typeface="MaxPro-Light"/>
              </a:rPr>
              <a:t>Bestemmingen en reisorganisatie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7A8F5D-7AAA-144F-B27E-2883F2412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7" y="388091"/>
            <a:ext cx="9135809" cy="539574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br>
              <a:rPr lang="nl-NL" sz="2300">
                <a:latin typeface="Arial"/>
              </a:rPr>
            </a:br>
            <a:br>
              <a:rPr lang="nl-NL" sz="2300">
                <a:latin typeface="Arial"/>
              </a:rPr>
            </a:br>
            <a:endParaRPr lang="nl-NL" sz="230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300" b="1">
                <a:latin typeface="Arial"/>
              </a:rPr>
              <a:t>Praag:</a:t>
            </a:r>
            <a:r>
              <a:rPr lang="nl-NL" sz="2300">
                <a:latin typeface="Arial"/>
              </a:rPr>
              <a:t> o.a. Theresienstadt en Skodafabriek</a:t>
            </a:r>
            <a:br>
              <a:rPr lang="nl-NL" sz="2300">
                <a:latin typeface="Arial"/>
              </a:rPr>
            </a:br>
            <a:endParaRPr lang="en-US" sz="230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300" b="1">
                <a:latin typeface="Arial"/>
              </a:rPr>
              <a:t>Berlijn: </a:t>
            </a:r>
            <a:r>
              <a:rPr lang="nl-NL" sz="2300">
                <a:latin typeface="Arial"/>
              </a:rPr>
              <a:t>o.a. Berlijnse muur, </a:t>
            </a:r>
            <a:r>
              <a:rPr lang="nl-NL" sz="2300" err="1">
                <a:latin typeface="Arial"/>
              </a:rPr>
              <a:t>Brandenburgertor</a:t>
            </a:r>
            <a:br>
              <a:rPr lang="nl-NL" sz="2300">
                <a:latin typeface="Arial"/>
              </a:rPr>
            </a:br>
            <a:endParaRPr lang="en-US" sz="230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300" b="1">
                <a:latin typeface="Arial"/>
              </a:rPr>
              <a:t>Parijs: </a:t>
            </a:r>
            <a:r>
              <a:rPr lang="nl-NL" sz="2300">
                <a:latin typeface="Arial"/>
              </a:rPr>
              <a:t>o.a. Seine, </a:t>
            </a:r>
            <a:r>
              <a:rPr lang="nl-NL" sz="2300" err="1">
                <a:latin typeface="Arial"/>
              </a:rPr>
              <a:t>Arc</a:t>
            </a:r>
            <a:r>
              <a:rPr lang="nl-NL" sz="2300">
                <a:latin typeface="Arial"/>
              </a:rPr>
              <a:t> de </a:t>
            </a:r>
            <a:r>
              <a:rPr lang="nl-NL" sz="2300" err="1">
                <a:latin typeface="Arial"/>
              </a:rPr>
              <a:t>Triomphe</a:t>
            </a:r>
            <a:r>
              <a:rPr lang="nl-NL" sz="2300">
                <a:latin typeface="Arial"/>
              </a:rPr>
              <a:t> en</a:t>
            </a:r>
            <a:r>
              <a:rPr lang="nl-NL" sz="2300">
                <a:solidFill>
                  <a:srgbClr val="000000"/>
                </a:solidFill>
                <a:latin typeface="Arial"/>
              </a:rPr>
              <a:t> </a:t>
            </a:r>
            <a:r>
              <a:rPr lang="nl-NL" sz="2300" err="1">
                <a:solidFill>
                  <a:srgbClr val="000000"/>
                </a:solidFill>
                <a:latin typeface="Arial"/>
              </a:rPr>
              <a:t>Monmartre</a:t>
            </a:r>
            <a:br>
              <a:rPr lang="nl-NL" sz="2300">
                <a:latin typeface="Arial"/>
              </a:rPr>
            </a:br>
            <a:endParaRPr lang="nl-NL" sz="230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300" b="1">
                <a:solidFill>
                  <a:srgbClr val="000000"/>
                </a:solidFill>
                <a:latin typeface="Arial"/>
              </a:rPr>
              <a:t>Ardennen: </a:t>
            </a:r>
            <a:r>
              <a:rPr lang="nl-NL" sz="2300">
                <a:solidFill>
                  <a:srgbClr val="000000"/>
                </a:solidFill>
                <a:latin typeface="MaxPro-Light"/>
              </a:rPr>
              <a:t>Mountainbiken, Kajakken en andere </a:t>
            </a:r>
            <a:r>
              <a:rPr lang="nl-NL" sz="2300" err="1">
                <a:solidFill>
                  <a:srgbClr val="000000"/>
                </a:solidFill>
                <a:latin typeface="MaxPro-Light"/>
              </a:rPr>
              <a:t>outdooractiviteiten</a:t>
            </a:r>
            <a:br>
              <a:rPr lang="nl-NL" sz="2300">
                <a:latin typeface="Arial"/>
              </a:rPr>
            </a:br>
            <a:endParaRPr lang="en-US" sz="2300" b="1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300" b="1">
                <a:latin typeface="Arial"/>
              </a:rPr>
              <a:t>Thuisblijfprogramma: </a:t>
            </a:r>
            <a:br>
              <a:rPr lang="nl-NL" sz="2300" b="1">
                <a:latin typeface="Arial"/>
              </a:rPr>
            </a:br>
            <a:r>
              <a:rPr lang="nl-NL" sz="2300">
                <a:latin typeface="Arial"/>
              </a:rPr>
              <a:t>- Bezoek aan grote stad in Nederland</a:t>
            </a:r>
            <a:br>
              <a:rPr lang="nl-NL" sz="2300">
                <a:latin typeface="Arial"/>
              </a:rPr>
            </a:br>
            <a:r>
              <a:rPr lang="nl-NL" sz="2300">
                <a:latin typeface="Arial"/>
              </a:rPr>
              <a:t>- Culturele, sportieve en educatieve activiteiten  </a:t>
            </a:r>
          </a:p>
          <a:p>
            <a:endParaRPr lang="nl-NL" sz="2300">
              <a:latin typeface="Arial"/>
            </a:endParaRPr>
          </a:p>
        </p:txBody>
      </p:sp>
      <p:pic>
        <p:nvPicPr>
          <p:cNvPr id="4" name="Picture 3" descr="Scooltrip.nl">
            <a:extLst>
              <a:ext uri="{FF2B5EF4-FFF2-40B4-BE49-F238E27FC236}">
                <a16:creationId xmlns:a16="http://schemas.microsoft.com/office/drawing/2014/main" id="{9D5AB137-5A38-647E-1960-BC1B14C0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11" y="5070201"/>
            <a:ext cx="3003883" cy="15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352AE29-7C43-A27C-A21F-B29D6A227D50}"/>
              </a:ext>
            </a:extLst>
          </p:cNvPr>
          <p:cNvSpPr txBox="1"/>
          <p:nvPr/>
        </p:nvSpPr>
        <p:spPr>
          <a:xfrm>
            <a:off x="176591" y="642396"/>
            <a:ext cx="88069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000" b="1">
                <a:latin typeface="Arial"/>
                <a:cs typeface="Arial"/>
              </a:rPr>
              <a:t>Organisatoren </a:t>
            </a:r>
            <a:r>
              <a:rPr lang="en-US" sz="3200" b="1">
                <a:latin typeface="Arial"/>
                <a:cs typeface="Arial"/>
              </a:rPr>
              <a:t>per </a:t>
            </a:r>
            <a:r>
              <a:rPr lang="en-US" sz="3200" b="1" err="1">
                <a:latin typeface="Arial"/>
                <a:cs typeface="Arial"/>
              </a:rPr>
              <a:t>bestemming</a:t>
            </a:r>
            <a:endParaRPr lang="nl-NL" sz="3000" b="1" err="1">
              <a:latin typeface="Arial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54DD5C-F0EE-E82E-AB1E-CF1D2A748001}"/>
              </a:ext>
            </a:extLst>
          </p:cNvPr>
          <p:cNvSpPr txBox="1"/>
          <p:nvPr/>
        </p:nvSpPr>
        <p:spPr>
          <a:xfrm>
            <a:off x="127043" y="1441655"/>
            <a:ext cx="805262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>
                <a:latin typeface="Arial"/>
                <a:cs typeface="Arial"/>
              </a:rPr>
              <a:t>Praag</a:t>
            </a:r>
            <a:r>
              <a:rPr lang="nl-NL" sz="2800">
                <a:latin typeface="Arial"/>
                <a:cs typeface="Arial"/>
              </a:rPr>
              <a:t>; Felix </a:t>
            </a:r>
            <a:r>
              <a:rPr lang="nl-NL" sz="2800" err="1">
                <a:latin typeface="Arial"/>
                <a:cs typeface="Arial"/>
              </a:rPr>
              <a:t>Brummelhuis</a:t>
            </a:r>
            <a:r>
              <a:rPr lang="nl-NL" sz="2800">
                <a:latin typeface="Arial"/>
                <a:cs typeface="Arial"/>
              </a:rPr>
              <a:t> en Liesbeth </a:t>
            </a:r>
            <a:r>
              <a:rPr lang="nl-NL" sz="2800" err="1">
                <a:latin typeface="Arial"/>
                <a:cs typeface="Arial"/>
              </a:rPr>
              <a:t>Enserink</a:t>
            </a:r>
            <a:endParaRPr lang="nl-NL" sz="28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>
                <a:latin typeface="Arial"/>
                <a:cs typeface="Arial"/>
              </a:rPr>
              <a:t>Berlijn</a:t>
            </a:r>
            <a:r>
              <a:rPr lang="nl-NL" sz="2800">
                <a:latin typeface="Arial"/>
                <a:cs typeface="Arial"/>
              </a:rPr>
              <a:t>; Sander Baten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>
                <a:latin typeface="Arial"/>
                <a:cs typeface="Arial"/>
              </a:rPr>
              <a:t>Ardennen</a:t>
            </a:r>
            <a:r>
              <a:rPr lang="nl-NL" sz="2800">
                <a:latin typeface="Arial"/>
                <a:cs typeface="Arial"/>
              </a:rPr>
              <a:t>; Sander Wieggers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>
                <a:latin typeface="Arial"/>
                <a:cs typeface="Arial"/>
              </a:rPr>
              <a:t>Parijs</a:t>
            </a:r>
            <a:r>
              <a:rPr lang="nl-NL" sz="2800">
                <a:latin typeface="Arial"/>
                <a:cs typeface="Arial"/>
              </a:rPr>
              <a:t>; Mandy Stokkers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>
                <a:latin typeface="Arial"/>
                <a:cs typeface="Arial"/>
              </a:rPr>
              <a:t>Thuisblijfprogramma; </a:t>
            </a:r>
            <a:r>
              <a:rPr lang="nl-NL" sz="2800">
                <a:latin typeface="Arial"/>
                <a:cs typeface="Arial"/>
              </a:rPr>
              <a:t>Eline 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/>
          </a:p>
          <a:p>
            <a:endParaRPr lang="nl-NL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03D44-0576-3BC6-1033-92263B1B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76" y="3867401"/>
            <a:ext cx="5324475" cy="28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5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C0EB4-A2E0-843A-C240-E31221E7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08" y="296725"/>
            <a:ext cx="8161474" cy="1143000"/>
          </a:xfrm>
        </p:spPr>
        <p:txBody>
          <a:bodyPr/>
          <a:lstStyle/>
          <a:p>
            <a:r>
              <a:rPr lang="nl-NL">
                <a:latin typeface="MaxPro-Light"/>
              </a:rPr>
              <a:t>Bijdrage ouders / verzorgers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5E7DA2-F433-15D9-772D-49953DE4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9" y="1164709"/>
            <a:ext cx="8414469" cy="5226118"/>
          </a:xfrm>
        </p:spPr>
        <p:txBody>
          <a:bodyPr/>
          <a:lstStyle/>
          <a:p>
            <a:r>
              <a:rPr lang="nl-NL" sz="2800" err="1">
                <a:latin typeface="MaxPro-Light"/>
              </a:rPr>
              <a:t>Marianum</a:t>
            </a:r>
            <a:r>
              <a:rPr lang="nl-NL" sz="2800">
                <a:latin typeface="MaxPro-Light"/>
              </a:rPr>
              <a:t> ouderbijdrage laag gehouden</a:t>
            </a:r>
          </a:p>
          <a:p>
            <a:r>
              <a:rPr lang="nl-NL" sz="2800">
                <a:latin typeface="MaxPro-Light"/>
              </a:rPr>
              <a:t>Programma en uitvoerbaarheid</a:t>
            </a:r>
          </a:p>
          <a:p>
            <a:r>
              <a:rPr lang="nl-NL" sz="2800">
                <a:latin typeface="MaxPro-Light"/>
              </a:rPr>
              <a:t>€400 Buitenlandse bestemmingen </a:t>
            </a:r>
            <a:br>
              <a:rPr lang="nl-NL" sz="2800">
                <a:latin typeface="MaxPro-Light"/>
              </a:rPr>
            </a:br>
            <a:r>
              <a:rPr lang="nl-NL" sz="2800">
                <a:latin typeface="MaxPro-Light"/>
              </a:rPr>
              <a:t>€125 Thuisblijfprogramma</a:t>
            </a:r>
          </a:p>
          <a:p>
            <a:r>
              <a:rPr lang="nl-NL" sz="2800">
                <a:latin typeface="MaxPro-Light"/>
              </a:rPr>
              <a:t>Alternatieve betalingsregelingen</a:t>
            </a:r>
          </a:p>
          <a:p>
            <a:endParaRPr lang="nl-NL" sz="2800"/>
          </a:p>
        </p:txBody>
      </p:sp>
      <p:pic>
        <p:nvPicPr>
          <p:cNvPr id="4" name="Picture 3" descr="Schoolreis naar Parijs - Georganiseerde groepsreizen - Duke Travel">
            <a:extLst>
              <a:ext uri="{FF2B5EF4-FFF2-40B4-BE49-F238E27FC236}">
                <a16:creationId xmlns:a16="http://schemas.microsoft.com/office/drawing/2014/main" id="{500FCCB3-647A-39E3-4A08-955EF2B3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93" y="3779810"/>
            <a:ext cx="4894801" cy="29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1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3586B-D4BA-FE7C-6634-706173CD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1" y="274638"/>
            <a:ext cx="5389562" cy="1143000"/>
          </a:xfrm>
        </p:spPr>
        <p:txBody>
          <a:bodyPr/>
          <a:lstStyle/>
          <a:p>
            <a:r>
              <a:rPr lang="nl-NL">
                <a:latin typeface="MaxPro-Light"/>
              </a:rPr>
              <a:t>Contact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DC5C6C-5218-FC7C-0EC5-9CED1031F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62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800">
                <a:latin typeface="MaxPro-Light"/>
              </a:rPr>
              <a:t>Algemene vragen:</a:t>
            </a:r>
          </a:p>
          <a:p>
            <a:pPr marL="0" indent="0">
              <a:buNone/>
            </a:pPr>
            <a:r>
              <a:rPr lang="nl-NL" sz="2800">
                <a:latin typeface="MaxPro-Light"/>
                <a:hlinkClick r:id="rId2"/>
              </a:rPr>
              <a:t>m.kamphuis@marianum.nl</a:t>
            </a:r>
            <a:r>
              <a:rPr lang="nl-NL" sz="2800">
                <a:latin typeface="MaxPro-Light"/>
              </a:rPr>
              <a:t> (Lichtenvoorde)</a:t>
            </a:r>
          </a:p>
          <a:p>
            <a:pPr marL="0" indent="0">
              <a:buNone/>
            </a:pPr>
            <a:r>
              <a:rPr lang="nl-NL" sz="2800">
                <a:latin typeface="MaxPro-Light"/>
                <a:hlinkClick r:id="rId3"/>
              </a:rPr>
              <a:t>t.gronewold@marianum.nl</a:t>
            </a:r>
            <a:r>
              <a:rPr lang="nl-NL" sz="2800">
                <a:latin typeface="MaxPro-Light"/>
              </a:rPr>
              <a:t> (Groenlo)</a:t>
            </a:r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r>
              <a:rPr lang="nl-NL" sz="2800">
                <a:latin typeface="MaxPro-Light"/>
              </a:rPr>
              <a:t>Organisatoren:</a:t>
            </a:r>
          </a:p>
          <a:p>
            <a:pPr marL="0" indent="0">
              <a:buNone/>
            </a:pPr>
            <a:r>
              <a:rPr lang="nl-NL" sz="2800">
                <a:latin typeface="MaxPro-Light"/>
              </a:rPr>
              <a:t>Ardennen: </a:t>
            </a:r>
            <a:r>
              <a:rPr lang="nl-NL" sz="2800">
                <a:latin typeface="MaxPro-Light"/>
                <a:hlinkClick r:id="rId4"/>
              </a:rPr>
              <a:t>s.wieggers@marianum.nl</a:t>
            </a:r>
            <a:r>
              <a:rPr lang="nl-NL" sz="2800">
                <a:latin typeface="MaxPro-Light"/>
              </a:rPr>
              <a:t> </a:t>
            </a:r>
          </a:p>
          <a:p>
            <a:pPr marL="0" indent="0">
              <a:buNone/>
            </a:pPr>
            <a:r>
              <a:rPr lang="nl-NL" sz="2800">
                <a:latin typeface="MaxPro-Light"/>
              </a:rPr>
              <a:t>Praag: </a:t>
            </a:r>
            <a:r>
              <a:rPr lang="nl-NL" sz="2800">
                <a:latin typeface="MaxPro-Light"/>
                <a:hlinkClick r:id="rId5"/>
              </a:rPr>
              <a:t>f.brummelhuis@marianum.nl</a:t>
            </a:r>
            <a:endParaRPr lang="nl-NL" sz="2800">
              <a:latin typeface="MaxPro-Light"/>
            </a:endParaRPr>
          </a:p>
          <a:p>
            <a:pPr marL="0" indent="0">
              <a:buNone/>
            </a:pPr>
            <a:r>
              <a:rPr lang="nl-NL" sz="2800">
                <a:latin typeface="MaxPro-Light"/>
              </a:rPr>
              <a:t>Parijs: </a:t>
            </a:r>
            <a:r>
              <a:rPr lang="nl-NL" sz="2800">
                <a:latin typeface="MaxPro-Light"/>
                <a:hlinkClick r:id="rId6"/>
              </a:rPr>
              <a:t>m.stokkers@marianum.nl</a:t>
            </a:r>
            <a:br>
              <a:rPr lang="nl-NL" sz="2800"/>
            </a:br>
            <a:r>
              <a:rPr lang="nl-NL" sz="2800">
                <a:latin typeface="MaxPro-Light"/>
              </a:rPr>
              <a:t>Berlijn: </a:t>
            </a:r>
            <a:r>
              <a:rPr lang="nl-NL" sz="2800">
                <a:latin typeface="MaxPro-Light"/>
                <a:hlinkClick r:id="rId7"/>
              </a:rPr>
              <a:t>s.baten@marianum.nl</a:t>
            </a:r>
            <a:br>
              <a:rPr lang="nl-NL" sz="2800"/>
            </a:br>
            <a:r>
              <a:rPr lang="nl-NL" sz="2800">
                <a:latin typeface="MaxPro-Light"/>
              </a:rPr>
              <a:t>Thuisblijfprogramma: </a:t>
            </a:r>
            <a:r>
              <a:rPr lang="nl-NL" sz="2800">
                <a:latin typeface="MaxPro-Light"/>
                <a:hlinkClick r:id="rId8"/>
              </a:rPr>
              <a:t>e.bosch@marianum.nl</a:t>
            </a:r>
            <a:endParaRPr lang="nl-NL" sz="2800">
              <a:latin typeface="MaxPro-Light"/>
            </a:endParaRPr>
          </a:p>
          <a:p>
            <a:pPr marL="0" indent="0">
              <a:buNone/>
            </a:pP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95077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52EDB-6DC1-B6CD-88C2-6FC416D0F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78E1584-B2C9-9CD6-9A69-E8A2C777A42B}"/>
              </a:ext>
            </a:extLst>
          </p:cNvPr>
          <p:cNvSpPr txBox="1"/>
          <p:nvPr/>
        </p:nvSpPr>
        <p:spPr>
          <a:xfrm>
            <a:off x="477381" y="642396"/>
            <a:ext cx="8806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000" b="1">
                <a:latin typeface="Arial"/>
                <a:cs typeface="Arial"/>
              </a:rPr>
              <a:t>Informatie komende weken:</a:t>
            </a:r>
            <a:endParaRPr lang="nl-NL" sz="3000">
              <a:latin typeface="Arial"/>
              <a:cs typeface="Arial"/>
            </a:endParaRPr>
          </a:p>
          <a:p>
            <a:endParaRPr lang="nl-NL" sz="3000" b="1">
              <a:latin typeface="Arial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8F15C2-9027-D325-A62D-EA03714C92B2}"/>
              </a:ext>
            </a:extLst>
          </p:cNvPr>
          <p:cNvSpPr txBox="1"/>
          <p:nvPr/>
        </p:nvSpPr>
        <p:spPr>
          <a:xfrm>
            <a:off x="167148" y="1632155"/>
            <a:ext cx="805262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latin typeface="Arial"/>
                <a:cs typeface="Arial"/>
              </a:rPr>
              <a:t>Brief voor de fysieke bijeenkomsten volgt</a:t>
            </a:r>
            <a:endParaRPr lang="nl-NL" sz="2800"/>
          </a:p>
          <a:p>
            <a:r>
              <a:rPr lang="nl-NL" sz="2800">
                <a:latin typeface="Arial"/>
                <a:cs typeface="Arial"/>
              </a:rPr>
              <a:t>   - 11 maart in Groenlo of Lichtenvoorde</a:t>
            </a:r>
            <a:endParaRPr lang="nl-NL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latin typeface="Arial"/>
                <a:cs typeface="Arial"/>
              </a:rPr>
              <a:t>5 februari krijgt u een mail over de betaling</a:t>
            </a:r>
            <a:br>
              <a:rPr lang="nl-NL" sz="2800">
                <a:latin typeface="Arial"/>
                <a:cs typeface="Arial"/>
              </a:rPr>
            </a:br>
            <a:r>
              <a:rPr lang="nl-NL" sz="2800">
                <a:latin typeface="Arial"/>
                <a:cs typeface="Arial"/>
              </a:rPr>
              <a:t>- Eventueel in de ongewenste email / spam</a:t>
            </a:r>
            <a:endParaRPr lang="nl-NL" sz="2800"/>
          </a:p>
          <a:p>
            <a:r>
              <a:rPr lang="nl-NL" sz="2800">
                <a:latin typeface="Arial"/>
                <a:cs typeface="Arial"/>
              </a:rPr>
              <a:t>   - Mail van beide ouders / verzorgers</a:t>
            </a:r>
            <a:endParaRPr lang="nl-NL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latin typeface="Arial"/>
                <a:cs typeface="Arial"/>
              </a:rPr>
              <a:t>Betalingsmogelijkheden in termijnen</a:t>
            </a:r>
            <a:br>
              <a:rPr lang="nl-NL" sz="2800"/>
            </a:br>
            <a:r>
              <a:rPr lang="nl-NL" sz="2800">
                <a:latin typeface="Arial"/>
                <a:cs typeface="Arial"/>
              </a:rPr>
              <a:t>- Mentor / Teamleider</a:t>
            </a:r>
            <a:endParaRPr lang="nl-NL" sz="2800" b="1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/>
          </a:p>
          <a:p>
            <a:endParaRPr lang="nl-NL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5009754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marianum-2024" id="{A78F26A2-F14F-2D4A-9030-11F92CA6C545}" vid="{BDC16B87-2E00-A14F-8BE2-30887376F5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C15593D3FE0B46BB76F37D9EB7B73F" ma:contentTypeVersion="15" ma:contentTypeDescription="Een nieuw document maken." ma:contentTypeScope="" ma:versionID="3b4bf08df54c7810678068f51a7c375c">
  <xsd:schema xmlns:xsd="http://www.w3.org/2001/XMLSchema" xmlns:xs="http://www.w3.org/2001/XMLSchema" xmlns:p="http://schemas.microsoft.com/office/2006/metadata/properties" xmlns:ns2="627a1158-79d8-47bd-aada-eea8173a4c49" xmlns:ns3="fe08e201-e310-4845-9773-6e1c593dac13" targetNamespace="http://schemas.microsoft.com/office/2006/metadata/properties" ma:root="true" ma:fieldsID="1d0282f829413fcd3aa606bd38cf54d4" ns2:_="" ns3:_="">
    <xsd:import namespace="627a1158-79d8-47bd-aada-eea8173a4c49"/>
    <xsd:import namespace="fe08e201-e310-4845-9773-6e1c593dac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1158-79d8-47bd-aada-eea8173a4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8e201-e310-4845-9773-6e1c593dac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9357006-0ac7-490c-88f9-d7ccc6d0514c}" ma:internalName="TaxCatchAll" ma:showField="CatchAllData" ma:web="fe08e201-e310-4845-9773-6e1c593dac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08e201-e310-4845-9773-6e1c593dac13">
      <UserInfo>
        <DisplayName>Venema-Voorhuis, ML (Marie Louise)</DisplayName>
        <AccountId>5764</AccountId>
        <AccountType/>
      </UserInfo>
    </SharedWithUsers>
    <lcf76f155ced4ddcb4097134ff3c332f xmlns="627a1158-79d8-47bd-aada-eea8173a4c49">
      <Terms xmlns="http://schemas.microsoft.com/office/infopath/2007/PartnerControls"/>
    </lcf76f155ced4ddcb4097134ff3c332f>
    <TaxCatchAll xmlns="fe08e201-e310-4845-9773-6e1c593dac1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517279-B2D5-4FA3-9BB5-8549A9D1E866}">
  <ds:schemaRefs>
    <ds:schemaRef ds:uri="627a1158-79d8-47bd-aada-eea8173a4c49"/>
    <ds:schemaRef ds:uri="fe08e201-e310-4845-9773-6e1c593dac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433C5A-E4D6-4FD2-9898-03380A260B62}">
  <ds:schemaRefs>
    <ds:schemaRef ds:uri="52c4b6df-d5ec-4119-9960-efa30427f559"/>
    <ds:schemaRef ds:uri="627a1158-79d8-47bd-aada-eea8173a4c49"/>
    <ds:schemaRef ds:uri="fe08e201-e310-4845-9773-6e1c593dac1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480745-25F7-4054-B0A1-BFCD6DF23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PPT_marianum-2024</Template>
  <TotalTime>0</TotalTime>
  <Words>338</Words>
  <Application>Microsoft Office PowerPoint</Application>
  <PresentationFormat>Diavoorstelling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Schoolreis leerjaar 3</vt:lpstr>
      <vt:lpstr>Programma informatiebijeenkomst</vt:lpstr>
      <vt:lpstr>Waarom gaan we op reis?</vt:lpstr>
      <vt:lpstr>Informatie schoolreis leerjaar 3</vt:lpstr>
      <vt:lpstr>Bestemmingen en reisorganisatie</vt:lpstr>
      <vt:lpstr>PowerPoint-presentatie</vt:lpstr>
      <vt:lpstr>Bijdrage ouders / verzorgers</vt:lpstr>
      <vt:lpstr>Contact</vt:lpstr>
      <vt:lpstr>PowerPoint-presentatie</vt:lpstr>
      <vt:lpstr>Inventarisatie betalingsbereidheid  Anoniem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 leerjaar 3</dc:title>
  <dc:creator>Stokkers, L.H.M. (Mandy)</dc:creator>
  <cp:lastModifiedBy>Stokkers, L.H.M. (Mandy)</cp:lastModifiedBy>
  <cp:revision>2</cp:revision>
  <cp:lastPrinted>2017-11-30T07:39:09Z</cp:lastPrinted>
  <dcterms:created xsi:type="dcterms:W3CDTF">2024-02-05T15:01:15Z</dcterms:created>
  <dcterms:modified xsi:type="dcterms:W3CDTF">2025-02-05T08:02:21Z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0x010100D4C15593D3FE0B46BB76F37D9EB7B73F</vt:lpwstr>
  </property>
</Properties>
</file>