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9" r:id="rId2"/>
    <p:sldId id="325" r:id="rId3"/>
    <p:sldId id="303" r:id="rId4"/>
    <p:sldId id="334" r:id="rId5"/>
    <p:sldId id="306" r:id="rId6"/>
    <p:sldId id="309" r:id="rId7"/>
    <p:sldId id="305" r:id="rId8"/>
    <p:sldId id="308" r:id="rId9"/>
    <p:sldId id="307" r:id="rId10"/>
    <p:sldId id="312" r:id="rId11"/>
    <p:sldId id="281" r:id="rId12"/>
    <p:sldId id="332" r:id="rId13"/>
    <p:sldId id="313" r:id="rId14"/>
    <p:sldId id="333" r:id="rId15"/>
    <p:sldId id="314" r:id="rId16"/>
    <p:sldId id="326" r:id="rId17"/>
    <p:sldId id="327" r:id="rId18"/>
    <p:sldId id="328" r:id="rId19"/>
    <p:sldId id="330" r:id="rId20"/>
    <p:sldId id="329" r:id="rId21"/>
  </p:sldIdLst>
  <p:sldSz cx="9144000" cy="6858000" type="screen4x3"/>
  <p:notesSz cx="6669088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EACA-66EA-4A2C-BDB5-54F2C1E9DC1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3B052-95F6-497D-9AC3-9BB416CE22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29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9A938-7F7C-4C19-B15E-8CFFA6D47E75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233488"/>
            <a:ext cx="44434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07CFF-6073-4787-8451-FDDD7220E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2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07CFF-6073-4787-8451-FDDD7220E4D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08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07CFF-6073-4787-8451-FDDD7220E4D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68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8C5F6-6E94-488E-BE22-11F891DB23A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3643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CC52C-02D4-42AC-868B-52F35A1721E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27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4433-B257-4014-8D50-A93C06FCB6C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639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9243-E866-4E5B-988F-10C5092FE74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5995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8027-263C-485F-8DBD-0F5074F8A46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6034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84D7B-6F68-4CBB-8D9A-F9D95A28D7A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58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646FE-FD8A-4027-8F98-FF6DDFE55D8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0631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FA0F5-CE01-43F9-8C10-9AFBBB33A0E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928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AED8A-CB9A-4DEC-916F-5E8233208DC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972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86FD1-3F22-41BE-9C3F-8B4A41E4345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936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C4ED7-85E3-4CD9-B80F-3FA12FC2E78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336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D19FC2-B511-498D-9F17-EF29FA7E70EF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ekeuze123.nl/" TargetMode="External"/><Relationship Id="rId2" Type="http://schemas.openxmlformats.org/officeDocument/2006/relationships/hyperlink" Target="https://sgmarianum.dedecaan.n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log.wur.nl/studiekeuzekind" TargetMode="External"/><Relationship Id="rId2" Type="http://schemas.openxmlformats.org/officeDocument/2006/relationships/hyperlink" Target="https://www.studiekeuze123.nl/open-dage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havo-4 en vwo-4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720056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Onderwijstijd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Lesdagen en lesrooster</a:t>
            </a:r>
          </a:p>
          <a:p>
            <a:pPr marL="0" indent="0" algn="ctr">
              <a:buNone/>
            </a:pPr>
            <a:r>
              <a:rPr lang="nl-NL" dirty="0"/>
              <a:t>Alternatieven?</a:t>
            </a:r>
          </a:p>
        </p:txBody>
      </p:sp>
      <p:sp>
        <p:nvSpPr>
          <p:cNvPr id="4" name="AutoShape 2" descr="Afbeeldingsresultaat voor zerme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35010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Bevordering</a:t>
            </a:r>
          </a:p>
        </p:txBody>
      </p:sp>
      <p:pic>
        <p:nvPicPr>
          <p:cNvPr id="2050" name="Picture 2" descr="Afbeeldingsresultaat voor overg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16624" cy="41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1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780" y="183687"/>
            <a:ext cx="8229600" cy="1143000"/>
          </a:xfrm>
        </p:spPr>
        <p:txBody>
          <a:bodyPr/>
          <a:lstStyle/>
          <a:p>
            <a:pPr algn="r"/>
            <a:r>
              <a:rPr lang="nl-NL" dirty="0">
                <a:latin typeface="MaxPro-Regular" panose="02000505050000020003" pitchFamily="50" charset="0"/>
              </a:rPr>
              <a:t>Besluit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88794" y="5741705"/>
            <a:ext cx="5111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xPro-Regular" panose="02000505050000020003" pitchFamily="50" charset="0"/>
                <a:ea typeface="+mn-ea"/>
                <a:cs typeface="Arial" charset="0"/>
              </a:rPr>
              <a:t>Richtlijn, geen norm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3707904" y="2132856"/>
            <a:ext cx="0" cy="3096344"/>
          </a:xfrm>
          <a:prstGeom prst="straightConnector1">
            <a:avLst/>
          </a:prstGeom>
          <a:ln w="63500">
            <a:solidFill>
              <a:srgbClr val="757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3450461" y="517497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817939" y="5165964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4971225" y="2132856"/>
            <a:ext cx="0" cy="3096344"/>
          </a:xfrm>
          <a:prstGeom prst="straightConnector1">
            <a:avLst/>
          </a:prstGeom>
          <a:ln w="63500">
            <a:solidFill>
              <a:srgbClr val="757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V="1">
            <a:off x="5222844" y="3933056"/>
            <a:ext cx="1011702" cy="1296144"/>
          </a:xfrm>
          <a:prstGeom prst="straightConnector1">
            <a:avLst/>
          </a:prstGeom>
          <a:ln w="63500">
            <a:solidFill>
              <a:srgbClr val="757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5415910" y="3435387"/>
            <a:ext cx="1590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xPro-Regular" panose="02000505050000020003" pitchFamily="50" charset="0"/>
                <a:ea typeface="+mn-ea"/>
                <a:cs typeface="Arial" charset="0"/>
              </a:rPr>
              <a:t>Overdoen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522016" y="169086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xPro-Regular" panose="02000505050000020003" pitchFamily="50" charset="0"/>
                <a:ea typeface="+mn-ea"/>
                <a:cs typeface="Arial" charset="0"/>
              </a:rPr>
              <a:t>Door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3281343" y="167119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xPro-Regular" panose="02000505050000020003" pitchFamily="50" charset="0"/>
                <a:ea typeface="+mn-ea"/>
                <a:cs typeface="Arial" charset="0"/>
              </a:rPr>
              <a:t>Door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 flipV="1">
            <a:off x="5441775" y="3941675"/>
            <a:ext cx="2082553" cy="1305215"/>
          </a:xfrm>
          <a:prstGeom prst="straightConnector1">
            <a:avLst/>
          </a:prstGeom>
          <a:ln w="63500">
            <a:solidFill>
              <a:srgbClr val="757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6982351" y="3444006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xPro-Regular" panose="02000505050000020003" pitchFamily="50" charset="0"/>
                <a:ea typeface="+mn-ea"/>
                <a:cs typeface="Arial" charset="0"/>
              </a:rPr>
              <a:t>Andere weg</a:t>
            </a:r>
          </a:p>
        </p:txBody>
      </p:sp>
      <p:sp>
        <p:nvSpPr>
          <p:cNvPr id="27" name="Rechthoek 26"/>
          <p:cNvSpPr/>
          <p:nvPr/>
        </p:nvSpPr>
        <p:spPr>
          <a:xfrm rot="20024616">
            <a:off x="974185" y="2825164"/>
            <a:ext cx="61268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/>
                <a:solidFill>
                  <a:srgbClr val="33CC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PERSPECTIEF !</a:t>
            </a:r>
          </a:p>
        </p:txBody>
      </p:sp>
    </p:spTree>
    <p:extLst>
      <p:ext uri="{BB962C8B-B14F-4D97-AF65-F5344CB8AC3E}">
        <p14:creationId xmlns:p14="http://schemas.microsoft.com/office/powerpoint/2010/main" val="32971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/>
      <p:bldP spid="17" grpId="0"/>
      <p:bldP spid="2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De driehoek</a:t>
            </a:r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07" y="908720"/>
            <a:ext cx="568078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8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De driehoek</a:t>
            </a:r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8042">
            <a:off x="1872551" y="2055338"/>
            <a:ext cx="5591138" cy="49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5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PTA</a:t>
            </a:r>
          </a:p>
        </p:txBody>
      </p:sp>
      <p:pic>
        <p:nvPicPr>
          <p:cNvPr id="2050" name="Picture 2" descr="cd6d71ff-b645-4635-894b-41f4813730a2@eurprd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24922"/>
            <a:ext cx="4897294" cy="3672970"/>
          </a:xfrm>
          <a:prstGeom prst="rect">
            <a:avLst/>
          </a:prstGeom>
          <a:noFill/>
          <a:ln>
            <a:noFill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627784" y="5445224"/>
            <a:ext cx="4681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err="1"/>
              <a:t>Jahaaaaa</a:t>
            </a:r>
            <a:r>
              <a:rPr lang="nl-NL" sz="4000" dirty="0"/>
              <a:t>……!!!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282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/>
          <a:lstStyle/>
          <a:p>
            <a:r>
              <a:rPr lang="nl-NL" dirty="0"/>
              <a:t>Decaan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Mandy Stokkers</a:t>
            </a:r>
          </a:p>
          <a:p>
            <a:r>
              <a:rPr lang="nl-NL" dirty="0"/>
              <a:t>M.stokkers@marianum.nl</a:t>
            </a:r>
          </a:p>
        </p:txBody>
      </p:sp>
    </p:spTree>
    <p:extLst>
      <p:ext uri="{BB962C8B-B14F-4D97-AF65-F5344CB8AC3E}">
        <p14:creationId xmlns:p14="http://schemas.microsoft.com/office/powerpoint/2010/main" val="74009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			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Waarvoor</a:t>
            </a:r>
            <a:r>
              <a:rPr lang="en-US" b="1" dirty="0"/>
              <a:t> kun je </a:t>
            </a:r>
            <a:r>
              <a:rPr lang="en-US" b="1" dirty="0" err="1"/>
              <a:t>bij</a:t>
            </a:r>
            <a:r>
              <a:rPr lang="en-US" b="1" dirty="0"/>
              <a:t> de </a:t>
            </a:r>
            <a:r>
              <a:rPr lang="en-US" b="1" dirty="0" err="1"/>
              <a:t>decaan</a:t>
            </a:r>
            <a:r>
              <a:rPr lang="en-US" b="1" dirty="0"/>
              <a:t> </a:t>
            </a:r>
            <a:r>
              <a:rPr lang="en-US" b="1" dirty="0" err="1"/>
              <a:t>terecht</a:t>
            </a:r>
            <a:r>
              <a:rPr lang="en-US" b="1" dirty="0"/>
              <a:t>? </a:t>
            </a:r>
          </a:p>
          <a:p>
            <a:r>
              <a:rPr lang="en-US" dirty="0" err="1"/>
              <a:t>Hulp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(</a:t>
            </a:r>
            <a:r>
              <a:rPr lang="en-US" dirty="0" err="1"/>
              <a:t>profiel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)</a:t>
            </a:r>
            <a:r>
              <a:rPr lang="en-US" dirty="0" err="1"/>
              <a:t>studiekeuze</a:t>
            </a:r>
            <a:endParaRPr lang="en-US" dirty="0"/>
          </a:p>
          <a:p>
            <a:r>
              <a:rPr lang="en-US" dirty="0" err="1"/>
              <a:t>Advies</a:t>
            </a:r>
            <a:r>
              <a:rPr lang="en-US" dirty="0"/>
              <a:t> </a:t>
            </a:r>
            <a:r>
              <a:rPr lang="en-US" dirty="0" err="1"/>
              <a:t>studieloopbaan</a:t>
            </a:r>
            <a:r>
              <a:rPr lang="en-US" dirty="0"/>
              <a:t>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Organiseren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voorlichtingsactiviteiten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o.a</a:t>
            </a:r>
            <a:r>
              <a:rPr lang="en-US" sz="2000" dirty="0">
                <a:sym typeface="Wingdings" panose="05000000000000000000" pitchFamily="2" charset="2"/>
              </a:rPr>
              <a:t>. oud-</a:t>
            </a:r>
            <a:r>
              <a:rPr lang="en-US" sz="2000" dirty="0" err="1">
                <a:sym typeface="Wingdings" panose="05000000000000000000" pitchFamily="2" charset="2"/>
              </a:rPr>
              <a:t>lln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voorlichting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beroepenvoorlichtingen</a:t>
            </a:r>
            <a:r>
              <a:rPr lang="en-US" sz="2000" dirty="0">
                <a:sym typeface="Wingdings" panose="05000000000000000000" pitchFamily="2" charset="2"/>
              </a:rPr>
              <a:t>, wo </a:t>
            </a:r>
            <a:r>
              <a:rPr lang="en-US" sz="2000" dirty="0" err="1">
                <a:sym typeface="Wingdings" panose="05000000000000000000" pitchFamily="2" charset="2"/>
              </a:rPr>
              <a:t>voorlichting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Beheer</a:t>
            </a:r>
            <a:r>
              <a:rPr lang="en-US" dirty="0">
                <a:sym typeface="Wingdings" panose="05000000000000000000" pitchFamily="2" charset="2"/>
              </a:rPr>
              <a:t> www.dedecaan.net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9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b="1" dirty="0"/>
              <a:t>Dedecaan.net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sgmarianum.dedecaan.net</a:t>
            </a:r>
            <a:endParaRPr lang="en-US" dirty="0"/>
          </a:p>
          <a:p>
            <a:pPr lvl="1"/>
            <a:r>
              <a:rPr lang="en-US" i="1" dirty="0"/>
              <a:t>Dedecaan.net</a:t>
            </a:r>
            <a:r>
              <a:rPr lang="en-US" dirty="0"/>
              <a:t> = </a:t>
            </a:r>
            <a:r>
              <a:rPr lang="en-US" dirty="0" err="1"/>
              <a:t>zoekmachine</a:t>
            </a:r>
            <a:r>
              <a:rPr lang="en-US" dirty="0"/>
              <a:t> met </a:t>
            </a:r>
            <a:r>
              <a:rPr lang="en-US" dirty="0" err="1"/>
              <a:t>informatie</a:t>
            </a:r>
            <a:r>
              <a:rPr lang="en-US" dirty="0"/>
              <a:t> over studies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studeren</a:t>
            </a:r>
            <a:endParaRPr lang="en-US" dirty="0"/>
          </a:p>
          <a:p>
            <a:pPr lvl="1"/>
            <a:r>
              <a:rPr lang="en-US" i="1" dirty="0" err="1"/>
              <a:t>Keuzeweb</a:t>
            </a:r>
            <a:r>
              <a:rPr lang="en-US" dirty="0"/>
              <a:t> = LOB </a:t>
            </a:r>
            <a:r>
              <a:rPr lang="en-US" dirty="0" err="1"/>
              <a:t>methode</a:t>
            </a:r>
            <a:r>
              <a:rPr lang="nl-NL" dirty="0"/>
              <a:t>, geïntegreerd in de site </a:t>
            </a:r>
          </a:p>
          <a:p>
            <a:pPr lvl="1"/>
            <a:r>
              <a:rPr lang="en-US" i="1" dirty="0" err="1"/>
              <a:t>Keuzegids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dirty="0" err="1"/>
              <a:t>beoordeeld</a:t>
            </a:r>
            <a:r>
              <a:rPr lang="en-US" dirty="0"/>
              <a:t> en </a:t>
            </a:r>
            <a:r>
              <a:rPr lang="en-US" dirty="0" err="1"/>
              <a:t>vergelijkt</a:t>
            </a:r>
            <a:r>
              <a:rPr lang="en-US" dirty="0"/>
              <a:t> studies met </a:t>
            </a:r>
            <a:r>
              <a:rPr lang="en-US" dirty="0" err="1"/>
              <a:t>elkaar</a:t>
            </a:r>
            <a:r>
              <a:rPr lang="en-US" dirty="0"/>
              <a:t>, </a:t>
            </a:r>
            <a:r>
              <a:rPr lang="en-US" dirty="0" err="1"/>
              <a:t>geintegreerd</a:t>
            </a:r>
            <a:r>
              <a:rPr lang="en-US" dirty="0"/>
              <a:t> in de site </a:t>
            </a:r>
          </a:p>
          <a:p>
            <a:r>
              <a:rPr lang="en-US" dirty="0">
                <a:hlinkClick r:id="rId3"/>
              </a:rPr>
              <a:t>www.studiekeuze123.nl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60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2CBB092-775A-4765-B440-40D837385A4F}"/>
              </a:ext>
            </a:extLst>
          </p:cNvPr>
          <p:cNvSpPr txBox="1">
            <a:spLocks/>
          </p:cNvSpPr>
          <p:nvPr/>
        </p:nvSpPr>
        <p:spPr>
          <a:xfrm>
            <a:off x="3923928" y="274638"/>
            <a:ext cx="4762872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kern="0" dirty="0"/>
              <a:t>Tips</a:t>
            </a:r>
            <a:endParaRPr lang="nl-NL" b="1" kern="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183FE96-17E0-4EDD-B921-E07628EA265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kern="0" dirty="0"/>
              <a:t>Ga naar (online) open dagen</a:t>
            </a:r>
          </a:p>
          <a:p>
            <a:pPr lvl="1"/>
            <a:r>
              <a:rPr lang="nl-NL" kern="0" dirty="0">
                <a:hlinkClick r:id="rId2"/>
              </a:rPr>
              <a:t>https://www.studiekeuze123.nl/open-dagen</a:t>
            </a:r>
            <a:r>
              <a:rPr lang="nl-NL" kern="0" dirty="0"/>
              <a:t> </a:t>
            </a:r>
          </a:p>
          <a:p>
            <a:r>
              <a:rPr lang="nl-NL" kern="0" dirty="0"/>
              <a:t>Bezoek dedecaan.net samen</a:t>
            </a:r>
          </a:p>
          <a:p>
            <a:r>
              <a:rPr lang="nl-NL" kern="0" dirty="0"/>
              <a:t>Lees de blog voor ouders </a:t>
            </a:r>
            <a:r>
              <a:rPr lang="nl-NL" kern="0" dirty="0">
                <a:hlinkClick r:id="rId3"/>
              </a:rPr>
              <a:t>https://weblog.wur.nl/studiekeuzekind</a:t>
            </a:r>
            <a:endParaRPr lang="nl-NL" kern="0" dirty="0"/>
          </a:p>
          <a:p>
            <a:r>
              <a:rPr lang="nl-NL" kern="0" dirty="0"/>
              <a:t>Neem de tijd voor een gesprek </a:t>
            </a:r>
          </a:p>
          <a:p>
            <a:r>
              <a:rPr lang="nl-NL" kern="0" dirty="0"/>
              <a:t>Spoor ze aan om op tijd te beginnen</a:t>
            </a:r>
          </a:p>
        </p:txBody>
      </p:sp>
    </p:spTree>
    <p:extLst>
      <p:ext uri="{BB962C8B-B14F-4D97-AF65-F5344CB8AC3E}">
        <p14:creationId xmlns:p14="http://schemas.microsoft.com/office/powerpoint/2010/main" val="194309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z="4000" b="1" dirty="0"/>
              <a:t>KERNTEAM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533400" indent="-533400" eaLnBrk="1" hangingPunct="1">
              <a:buSzTx/>
              <a:buFont typeface="Monotype Sorts" pitchFamily="2" charset="2"/>
              <a:buNone/>
              <a:tabLst>
                <a:tab pos="485775" algn="l"/>
              </a:tabLst>
            </a:pPr>
            <a:endParaRPr lang="nl-NL" altLang="nl-NL" b="1" dirty="0">
              <a:cs typeface="Times New Roman" pitchFamily="18" charset="0"/>
            </a:endParaRPr>
          </a:p>
          <a:p>
            <a:pPr marL="533400" indent="-533400" eaLnBrk="1" hangingPunct="1">
              <a:buSzTx/>
              <a:buFont typeface="Monotype Sorts" pitchFamily="2" charset="2"/>
              <a:buNone/>
              <a:tabLst>
                <a:tab pos="485775" algn="l"/>
              </a:tabLst>
            </a:pPr>
            <a:r>
              <a:rPr lang="nl-NL" altLang="nl-NL" b="1" dirty="0">
                <a:cs typeface="Times New Roman" pitchFamily="18" charset="0"/>
              </a:rPr>
              <a:t>Mandy Stokkers (decaan)</a:t>
            </a:r>
          </a:p>
          <a:p>
            <a:pPr marL="533400" indent="-533400" eaLnBrk="1" hangingPunct="1">
              <a:buSzTx/>
              <a:buFont typeface="Monotype Sorts" pitchFamily="2" charset="2"/>
              <a:buNone/>
              <a:tabLst>
                <a:tab pos="485775" algn="l"/>
              </a:tabLst>
            </a:pPr>
            <a:r>
              <a:rPr lang="nl-NL" altLang="nl-NL" b="1" dirty="0">
                <a:cs typeface="Times New Roman" pitchFamily="18" charset="0"/>
              </a:rPr>
              <a:t>Arjan Paf (teambegeleider)</a:t>
            </a:r>
          </a:p>
          <a:p>
            <a:pPr marL="533400" indent="-533400" algn="r" eaLnBrk="1" hangingPunct="1">
              <a:buSzTx/>
              <a:buFont typeface="Monotype Sorts" pitchFamily="2" charset="2"/>
              <a:buNone/>
              <a:tabLst>
                <a:tab pos="485775" algn="l"/>
              </a:tabLst>
            </a:pPr>
            <a:r>
              <a:rPr lang="nl-NL" altLang="nl-NL" b="1" dirty="0">
                <a:cs typeface="Times New Roman" pitchFamily="18" charset="0"/>
              </a:rPr>
              <a:t>Tijdelijk Adriaan Verschuren </a:t>
            </a:r>
          </a:p>
          <a:p>
            <a:pPr marL="533400" indent="-533400" eaLnBrk="1" hangingPunct="1">
              <a:buSzTx/>
              <a:buFont typeface="Monotype Sorts" pitchFamily="2" charset="2"/>
              <a:buNone/>
              <a:tabLst>
                <a:tab pos="485775" algn="l"/>
              </a:tabLst>
            </a:pPr>
            <a:r>
              <a:rPr lang="nl-NL" altLang="nl-NL" b="1" dirty="0">
                <a:cs typeface="Times New Roman" pitchFamily="18" charset="0"/>
              </a:rPr>
              <a:t>Nicol Schreur (intern begeleider)</a:t>
            </a:r>
          </a:p>
          <a:p>
            <a:pPr marL="533400" indent="-533400" eaLnBrk="1" hangingPunct="1">
              <a:buSzTx/>
              <a:buFont typeface="Monotype Sorts" pitchFamily="2" charset="2"/>
              <a:buNone/>
              <a:tabLst>
                <a:tab pos="485775" algn="l"/>
              </a:tabLst>
            </a:pPr>
            <a:r>
              <a:rPr lang="nl-NL" altLang="nl-NL" b="1" dirty="0">
                <a:cs typeface="Times New Roman" pitchFamily="18" charset="0"/>
              </a:rPr>
              <a:t>Nicky Konings (tweede fase havo-vwo)</a:t>
            </a:r>
          </a:p>
          <a:p>
            <a:pPr marL="533400" indent="-533400" eaLnBrk="1" hangingPunct="1">
              <a:buSzTx/>
              <a:buFont typeface="Monotype Sorts" pitchFamily="2" charset="2"/>
              <a:buNone/>
              <a:tabLst>
                <a:tab pos="485775" algn="l"/>
              </a:tabLst>
            </a:pPr>
            <a:endParaRPr lang="nl-NL" altLang="nl-NL" b="1" dirty="0">
              <a:cs typeface="Times New Roman" pitchFamily="18" charset="0"/>
            </a:endParaRPr>
          </a:p>
          <a:p>
            <a:pPr marL="533400" indent="-533400" eaLnBrk="1" hangingPunct="1">
              <a:buSzTx/>
              <a:buFont typeface="Monotype Sorts" pitchFamily="2" charset="2"/>
              <a:buNone/>
              <a:tabLst>
                <a:tab pos="485775" algn="l"/>
              </a:tabLst>
            </a:pPr>
            <a:r>
              <a:rPr lang="nl-NL" altLang="nl-NL" b="1" dirty="0">
                <a:cs typeface="Times New Roman" pitchFamily="18" charset="0"/>
              </a:rPr>
              <a:t>	</a:t>
            </a:r>
            <a:br>
              <a:rPr lang="en-US" altLang="nl-NL" sz="3600" b="1" dirty="0">
                <a:cs typeface="Times New Roman" pitchFamily="18" charset="0"/>
              </a:rPr>
            </a:br>
            <a:endParaRPr lang="nl-NL" altLang="nl-NL" sz="3600" dirty="0"/>
          </a:p>
        </p:txBody>
      </p:sp>
    </p:spTree>
    <p:extLst>
      <p:ext uri="{BB962C8B-B14F-4D97-AF65-F5344CB8AC3E}">
        <p14:creationId xmlns:p14="http://schemas.microsoft.com/office/powerpoint/2010/main" val="561998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en-US" b="1" dirty="0"/>
              <a:t>Het </a:t>
            </a:r>
            <a:r>
              <a:rPr lang="en-US" b="1" dirty="0" err="1"/>
              <a:t>gesprek</a:t>
            </a:r>
            <a:endParaRPr lang="nl-NL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268537" cy="51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Corona-kwesties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4736613-4D8D-46BB-A212-0BC6E284C27D}"/>
              </a:ext>
            </a:extLst>
          </p:cNvPr>
          <p:cNvSpPr txBox="1"/>
          <p:nvPr/>
        </p:nvSpPr>
        <p:spPr>
          <a:xfrm>
            <a:off x="1691680" y="2348880"/>
            <a:ext cx="6480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800" dirty="0"/>
              <a:t>Bijlessen (na de herfstvakantie)</a:t>
            </a:r>
          </a:p>
          <a:p>
            <a:pPr marL="342900" indent="-342900">
              <a:buFontTx/>
              <a:buChar char="-"/>
            </a:pPr>
            <a:endParaRPr lang="nl-NL" sz="2800" dirty="0"/>
          </a:p>
          <a:p>
            <a:pPr marL="342900" indent="-342900">
              <a:buFontTx/>
              <a:buChar char="-"/>
            </a:pPr>
            <a:r>
              <a:rPr lang="nl-NL" sz="2800" dirty="0"/>
              <a:t>Lesrooster (loopt door bij afwezigheid </a:t>
            </a:r>
            <a:r>
              <a:rPr lang="nl-NL" sz="2800"/>
              <a:t>van docenten)</a:t>
            </a:r>
            <a:endParaRPr lang="nl-NL" sz="2800" dirty="0"/>
          </a:p>
          <a:p>
            <a:pPr marL="342900" indent="-342900">
              <a:buFontTx/>
              <a:buChar char="-"/>
            </a:pPr>
            <a:endParaRPr lang="nl-NL" sz="2800" dirty="0"/>
          </a:p>
          <a:p>
            <a:pPr marL="342900" indent="-342900">
              <a:buFontTx/>
              <a:buChar char="-"/>
            </a:pPr>
            <a:r>
              <a:rPr lang="nl-NL" sz="2800" dirty="0"/>
              <a:t>Reizen en excursies (dit schooljaar niet of op zeer beperkte schaal)</a:t>
            </a:r>
          </a:p>
        </p:txBody>
      </p:sp>
    </p:spTree>
    <p:extLst>
      <p:ext uri="{BB962C8B-B14F-4D97-AF65-F5344CB8AC3E}">
        <p14:creationId xmlns:p14="http://schemas.microsoft.com/office/powerpoint/2010/main" val="325226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Veld en spelers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008" y="1844824"/>
            <a:ext cx="4364844" cy="45259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7457">
            <a:off x="677670" y="2774467"/>
            <a:ext cx="4079949" cy="2927353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 rot="20991474">
            <a:off x="728798" y="2977486"/>
            <a:ext cx="3954470" cy="25569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00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>
                <a:latin typeface="MaxPro-Regular" panose="02000505050000020003" pitchFamily="50" charset="0"/>
              </a:rPr>
              <a:t> Zicht op leren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00808"/>
            <a:ext cx="2838450" cy="2857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95936" y="2483227"/>
            <a:ext cx="4937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MaxPro-Regular" panose="02000505050000020003" pitchFamily="50" charset="0"/>
              </a:rPr>
              <a:t>Van norm naar inzicht</a:t>
            </a:r>
          </a:p>
          <a:p>
            <a:endParaRPr lang="nl-NL" dirty="0">
              <a:latin typeface="MaxPro-Regular" panose="02000505050000020003" pitchFamily="50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067945" y="3140968"/>
            <a:ext cx="4259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MaxPro-Regular" panose="02000505050000020003" pitchFamily="50" charset="0"/>
              </a:rPr>
              <a:t>minder </a:t>
            </a:r>
            <a:r>
              <a:rPr lang="nl-NL" sz="2400" dirty="0" err="1">
                <a:latin typeface="MaxPro-Regular" panose="02000505050000020003" pitchFamily="50" charset="0"/>
              </a:rPr>
              <a:t>summatief</a:t>
            </a:r>
            <a:r>
              <a:rPr lang="nl-NL" sz="2400" dirty="0">
                <a:latin typeface="MaxPro-Regular" panose="02000505050000020003" pitchFamily="50" charset="0"/>
              </a:rPr>
              <a:t>,</a:t>
            </a:r>
          </a:p>
          <a:p>
            <a:r>
              <a:rPr lang="nl-NL" sz="2400" dirty="0">
                <a:latin typeface="MaxPro-Regular" panose="02000505050000020003" pitchFamily="50" charset="0"/>
              </a:rPr>
              <a:t>meer formatief</a:t>
            </a:r>
          </a:p>
        </p:txBody>
      </p:sp>
    </p:spTree>
    <p:extLst>
      <p:ext uri="{BB962C8B-B14F-4D97-AF65-F5344CB8AC3E}">
        <p14:creationId xmlns:p14="http://schemas.microsoft.com/office/powerpoint/2010/main" val="234336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>
                <a:latin typeface="MaxPro-Regular" panose="02000505050000020003" pitchFamily="50" charset="0"/>
              </a:rPr>
              <a:t>In grote lijn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7978" y="1556792"/>
            <a:ext cx="8568952" cy="4709120"/>
          </a:xfrm>
        </p:spPr>
        <p:txBody>
          <a:bodyPr/>
          <a:lstStyle/>
          <a:p>
            <a:pPr marL="0" indent="0">
              <a:buNone/>
            </a:pPr>
            <a:endParaRPr lang="nl-NL" dirty="0">
              <a:latin typeface="MaxPro-Regular" panose="02000505050000020003" pitchFamily="50" charset="0"/>
            </a:endParaRPr>
          </a:p>
          <a:p>
            <a:pPr marL="0" indent="0" algn="ctr">
              <a:buNone/>
            </a:pPr>
            <a:r>
              <a:rPr lang="nl-NL" u="sng" dirty="0">
                <a:latin typeface="MaxPro-Regular" panose="02000505050000020003" pitchFamily="50" charset="0"/>
              </a:rPr>
              <a:t>Formuleren van </a:t>
            </a:r>
            <a:r>
              <a:rPr lang="nl-NL" u="sng" dirty="0">
                <a:solidFill>
                  <a:srgbClr val="0070C0"/>
                </a:solidFill>
                <a:latin typeface="MaxPro-Regular" panose="02000505050000020003" pitchFamily="50" charset="0"/>
              </a:rPr>
              <a:t>les</a:t>
            </a:r>
            <a:r>
              <a:rPr lang="nl-NL" u="sng" dirty="0">
                <a:latin typeface="MaxPro-Regular" panose="02000505050000020003" pitchFamily="50" charset="0"/>
              </a:rPr>
              <a:t>doelen</a:t>
            </a:r>
          </a:p>
          <a:p>
            <a:pPr marL="0" indent="0">
              <a:buNone/>
            </a:pPr>
            <a:r>
              <a:rPr lang="nl-NL" dirty="0">
                <a:latin typeface="MaxPro-Regular" panose="02000505050000020003" pitchFamily="50" charset="0"/>
              </a:rPr>
              <a:t>Ten eerste:	Wat gaan ‘we’ doen?</a:t>
            </a:r>
          </a:p>
          <a:p>
            <a:pPr marL="0" indent="0">
              <a:buNone/>
            </a:pPr>
            <a:r>
              <a:rPr lang="nl-NL" dirty="0">
                <a:latin typeface="MaxPro-Regular" panose="02000505050000020003" pitchFamily="50" charset="0"/>
              </a:rPr>
              <a:t>Dan:			Wat is de planning? </a:t>
            </a:r>
          </a:p>
          <a:p>
            <a:pPr marL="0" indent="0">
              <a:buNone/>
            </a:pPr>
            <a:r>
              <a:rPr lang="nl-NL" dirty="0">
                <a:latin typeface="MaxPro-Regular" panose="02000505050000020003" pitchFamily="50" charset="0"/>
              </a:rPr>
              <a:t>Daarna: 		Wanneer is de toets?</a:t>
            </a:r>
          </a:p>
          <a:p>
            <a:pPr marL="0" indent="0">
              <a:buNone/>
            </a:pPr>
            <a:r>
              <a:rPr lang="nl-NL" dirty="0">
                <a:latin typeface="MaxPro-Regular" panose="02000505050000020003" pitchFamily="50" charset="0"/>
              </a:rPr>
              <a:t>Vervolgens:	Wat is je cijfer?</a:t>
            </a:r>
          </a:p>
          <a:p>
            <a:pPr marL="0" indent="0">
              <a:buNone/>
            </a:pPr>
            <a:r>
              <a:rPr lang="nl-NL" dirty="0">
                <a:latin typeface="MaxPro-Regular" panose="02000505050000020003" pitchFamily="50" charset="0"/>
              </a:rPr>
              <a:t>Ten slotte: </a:t>
            </a:r>
            <a:r>
              <a:rPr lang="nl-NL" dirty="0">
                <a:solidFill>
                  <a:srgbClr val="00B050"/>
                </a:solidFill>
                <a:latin typeface="MaxPro-Regular" panose="02000505050000020003" pitchFamily="50" charset="0"/>
              </a:rPr>
              <a:t>	</a:t>
            </a:r>
            <a:r>
              <a:rPr lang="nl-NL" dirty="0">
                <a:latin typeface="MaxPro-Regular" panose="02000505050000020003" pitchFamily="50" charset="0"/>
              </a:rPr>
              <a:t>Wat is je gemiddelde?</a:t>
            </a:r>
            <a:r>
              <a:rPr lang="nl-NL" dirty="0">
                <a:solidFill>
                  <a:srgbClr val="00B050"/>
                </a:solidFill>
                <a:latin typeface="MaxPro-Regular" panose="02000505050000020003" pitchFamily="50" charset="0"/>
              </a:rPr>
              <a:t>					</a:t>
            </a: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  <a:latin typeface="MaxPro-Regular" panose="02000505050000020003" pitchFamily="50" charset="0"/>
            </a:endParaRPr>
          </a:p>
          <a:p>
            <a:pPr marL="0" indent="0">
              <a:buNone/>
            </a:pPr>
            <a:endParaRPr lang="nl-NL" dirty="0">
              <a:latin typeface="MaxPro-Regular" panose="02000505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6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>
                <a:latin typeface="MaxPro-Regular" panose="02000505050000020003" pitchFamily="50" charset="0"/>
              </a:rPr>
              <a:t>Gedeelde sturing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568952" cy="4525963"/>
          </a:xfrm>
        </p:spPr>
        <p:txBody>
          <a:bodyPr/>
          <a:lstStyle/>
          <a:p>
            <a:pPr marL="0" indent="0">
              <a:buNone/>
            </a:pPr>
            <a:endParaRPr lang="nl-NL" dirty="0">
              <a:latin typeface="MaxPro-Regular" panose="02000505050000020003" pitchFamily="50" charset="0"/>
            </a:endParaRPr>
          </a:p>
          <a:p>
            <a:pPr marL="0" indent="0" algn="ctr">
              <a:buNone/>
            </a:pPr>
            <a:r>
              <a:rPr lang="nl-NL" u="sng" dirty="0">
                <a:latin typeface="MaxPro-Regular" panose="02000505050000020003" pitchFamily="50" charset="0"/>
              </a:rPr>
              <a:t>Formuleren van </a:t>
            </a:r>
            <a:r>
              <a:rPr lang="nl-NL" u="sng" dirty="0">
                <a:solidFill>
                  <a:srgbClr val="0070C0"/>
                </a:solidFill>
                <a:latin typeface="MaxPro-Regular" panose="02000505050000020003" pitchFamily="50" charset="0"/>
              </a:rPr>
              <a:t>leer</a:t>
            </a:r>
            <a:r>
              <a:rPr lang="nl-NL" u="sng" dirty="0">
                <a:latin typeface="MaxPro-Regular" panose="02000505050000020003" pitchFamily="50" charset="0"/>
              </a:rPr>
              <a:t>doelen</a:t>
            </a:r>
          </a:p>
          <a:p>
            <a:pPr marL="0" indent="0">
              <a:buNone/>
            </a:pPr>
            <a:r>
              <a:rPr lang="nl-NL" dirty="0">
                <a:latin typeface="MaxPro-Regular" panose="02000505050000020003" pitchFamily="50" charset="0"/>
              </a:rPr>
              <a:t>Niet gelijk:		Wat gaan ‘we’ doen?</a:t>
            </a:r>
          </a:p>
          <a:p>
            <a:pPr marL="0" indent="0">
              <a:buNone/>
            </a:pPr>
            <a:r>
              <a:rPr lang="nl-NL" dirty="0">
                <a:latin typeface="MaxPro-Regular" panose="02000505050000020003" pitchFamily="50" charset="0"/>
              </a:rPr>
              <a:t>Maar eerst:	Wat is het succescriterium? 				Hoe ziet dat eruit?</a:t>
            </a:r>
          </a:p>
          <a:p>
            <a:pPr marL="0" indent="0">
              <a:buNone/>
            </a:pPr>
            <a:r>
              <a:rPr lang="nl-NL" dirty="0">
                <a:latin typeface="MaxPro-Regular" panose="02000505050000020003" pitchFamily="50" charset="0"/>
              </a:rPr>
              <a:t>			Wat zijn je (leer)doelen? </a:t>
            </a:r>
          </a:p>
          <a:p>
            <a:pPr marL="0" indent="0">
              <a:buNone/>
            </a:pPr>
            <a:r>
              <a:rPr lang="nl-NL" dirty="0">
                <a:latin typeface="MaxPro-Regular" panose="02000505050000020003" pitchFamily="50" charset="0"/>
              </a:rPr>
              <a:t>Dan:			Hoe kom je daar? Wat ga je 				doen? Wat/wie heb je nodig? </a:t>
            </a:r>
            <a:r>
              <a:rPr lang="nl-NL" dirty="0">
                <a:solidFill>
                  <a:srgbClr val="00B050"/>
                </a:solidFill>
                <a:latin typeface="MaxPro-Regular" panose="02000505050000020003" pitchFamily="50" charset="0"/>
              </a:rPr>
              <a:t>						</a:t>
            </a: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  <a:latin typeface="MaxPro-Regular" panose="02000505050000020003" pitchFamily="50" charset="0"/>
            </a:endParaRPr>
          </a:p>
          <a:p>
            <a:pPr marL="0" indent="0">
              <a:buNone/>
            </a:pPr>
            <a:endParaRPr lang="nl-NL" dirty="0">
              <a:latin typeface="MaxPro-Regular" panose="02000505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9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Werkplan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30795"/>
              </p:ext>
            </p:extLst>
          </p:nvPr>
        </p:nvGraphicFramePr>
        <p:xfrm>
          <a:off x="457200" y="2132856"/>
          <a:ext cx="8065295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21231109"/>
                    </a:ext>
                  </a:extLst>
                </a:gridCol>
                <a:gridCol w="2430438">
                  <a:extLst>
                    <a:ext uri="{9D8B030D-6E8A-4147-A177-3AD203B41FA5}">
                      <a16:colId xmlns:a16="http://schemas.microsoft.com/office/drawing/2014/main" val="2605538527"/>
                    </a:ext>
                  </a:extLst>
                </a:gridCol>
                <a:gridCol w="2398435">
                  <a:extLst>
                    <a:ext uri="{9D8B030D-6E8A-4147-A177-3AD203B41FA5}">
                      <a16:colId xmlns:a16="http://schemas.microsoft.com/office/drawing/2014/main" val="4231388561"/>
                    </a:ext>
                  </a:extLst>
                </a:gridCol>
                <a:gridCol w="2289974">
                  <a:extLst>
                    <a:ext uri="{9D8B030D-6E8A-4147-A177-3AD203B41FA5}">
                      <a16:colId xmlns:a16="http://schemas.microsoft.com/office/drawing/2014/main" val="3440029479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doelstellingen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Wat wil je bereiken?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(feed up)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Waar ben je nu?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(feedback)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Hoe kom je er?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(feed forward)</a:t>
                      </a:r>
                      <a:endParaRPr lang="nl-N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91545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51243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16636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12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18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>
                <a:latin typeface="MaxPro-Regular" panose="02000505050000020003" pitchFamily="50" charset="0"/>
              </a:rPr>
              <a:t>Ondernemen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48" y="1844824"/>
            <a:ext cx="3477739" cy="231427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195736" y="4293096"/>
            <a:ext cx="5507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>
                <a:latin typeface="MaxPro-Regular" panose="02000505050000020003" pitchFamily="50" charset="0"/>
              </a:rPr>
              <a:t>Binnenschoolse</a:t>
            </a:r>
            <a:r>
              <a:rPr lang="nl-NL" sz="3200" dirty="0">
                <a:latin typeface="MaxPro-Regular" panose="02000505050000020003" pitchFamily="50" charset="0"/>
              </a:rPr>
              <a:t> keuzes en </a:t>
            </a:r>
          </a:p>
          <a:p>
            <a:r>
              <a:rPr lang="nl-NL" sz="3200" dirty="0">
                <a:latin typeface="MaxPro-Regular" panose="02000505050000020003" pitchFamily="50" charset="0"/>
              </a:rPr>
              <a:t>buitenschoolse opdrachten</a:t>
            </a:r>
          </a:p>
        </p:txBody>
      </p:sp>
    </p:spTree>
    <p:extLst>
      <p:ext uri="{BB962C8B-B14F-4D97-AF65-F5344CB8AC3E}">
        <p14:creationId xmlns:p14="http://schemas.microsoft.com/office/powerpoint/2010/main" val="2838424273"/>
      </p:ext>
    </p:extLst>
  </p:cSld>
  <p:clrMapOvr>
    <a:masterClrMapping/>
  </p:clrMapOvr>
</p:sld>
</file>

<file path=ppt/theme/theme1.xml><?xml version="1.0" encoding="utf-8"?>
<a:theme xmlns:a="http://schemas.openxmlformats.org/drawingml/2006/main" name="PPT_marianum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5B9999112C9E4D899BA38145750F73" ma:contentTypeVersion="15" ma:contentTypeDescription="Een nieuw document maken." ma:contentTypeScope="" ma:versionID="01fdbdf4a9ce69b909c86dae580e69b1">
  <xsd:schema xmlns:xsd="http://www.w3.org/2001/XMLSchema" xmlns:xs="http://www.w3.org/2001/XMLSchema" xmlns:p="http://schemas.microsoft.com/office/2006/metadata/properties" xmlns:ns2="482bfa5a-ff9f-4ae6-acf5-6ab1c602a7c6" xmlns:ns3="52c4b6df-d5ec-4119-9960-efa30427f559" targetNamespace="http://schemas.microsoft.com/office/2006/metadata/properties" ma:root="true" ma:fieldsID="8ab35ddad58d561183dac5b990e8f674" ns2:_="" ns3:_="">
    <xsd:import namespace="482bfa5a-ff9f-4ae6-acf5-6ab1c602a7c6"/>
    <xsd:import namespace="52c4b6df-d5ec-4119-9960-efa30427f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bfa5a-ff9f-4ae6-acf5-6ab1c602a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4b6df-d5ec-4119-9960-efa30427f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19DC1-F002-4651-AB5D-806C5DD8FA9F}"/>
</file>

<file path=customXml/itemProps2.xml><?xml version="1.0" encoding="utf-8"?>
<ds:datastoreItem xmlns:ds="http://schemas.openxmlformats.org/officeDocument/2006/customXml" ds:itemID="{269B3ADD-B8D4-4497-A3E7-0C3E1D25B0F4}"/>
</file>

<file path=customXml/itemProps3.xml><?xml version="1.0" encoding="utf-8"?>
<ds:datastoreItem xmlns:ds="http://schemas.openxmlformats.org/officeDocument/2006/customXml" ds:itemID="{997EFB9A-F0DF-413E-8130-4D409FE645B1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442</Words>
  <Application>Microsoft Office PowerPoint</Application>
  <PresentationFormat>Diavoorstelling (4:3)</PresentationFormat>
  <Paragraphs>105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MaxPro-Regular</vt:lpstr>
      <vt:lpstr>Monotype Sorts</vt:lpstr>
      <vt:lpstr>PPT_marianum</vt:lpstr>
      <vt:lpstr>havo-4 en vwo-4</vt:lpstr>
      <vt:lpstr>KERNTEAM</vt:lpstr>
      <vt:lpstr>Corona-kwesties</vt:lpstr>
      <vt:lpstr>Veld en spelers</vt:lpstr>
      <vt:lpstr> Zicht op leren</vt:lpstr>
      <vt:lpstr>In grote lijn</vt:lpstr>
      <vt:lpstr>Gedeelde sturing</vt:lpstr>
      <vt:lpstr>Werkplan</vt:lpstr>
      <vt:lpstr>Ondernemen</vt:lpstr>
      <vt:lpstr>Onderwijstijd</vt:lpstr>
      <vt:lpstr>Bevordering</vt:lpstr>
      <vt:lpstr>Besluit</vt:lpstr>
      <vt:lpstr>De driehoek</vt:lpstr>
      <vt:lpstr>De driehoek</vt:lpstr>
      <vt:lpstr>PTA</vt:lpstr>
      <vt:lpstr>Decaan</vt:lpstr>
      <vt:lpstr>   </vt:lpstr>
      <vt:lpstr>  Dedecaan.net</vt:lpstr>
      <vt:lpstr>PowerPoint-presentatie</vt:lpstr>
      <vt:lpstr>Het gesprek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havo-4 en vwo-4</dc:title>
  <dc:creator>Mandy Stokkers</dc:creator>
  <cp:lastModifiedBy>Nicky Konings</cp:lastModifiedBy>
  <cp:revision>13</cp:revision>
  <dcterms:created xsi:type="dcterms:W3CDTF">2020-09-09T08:24:41Z</dcterms:created>
  <dcterms:modified xsi:type="dcterms:W3CDTF">2020-09-17T06:29:35Z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0x010100E65B9999112C9E4D899BA38145750F73</vt:lpwstr>
  </property>
</Properties>
</file>